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55" r:id="rId5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89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52CF2A-3263-416C-9657-50B70D8E762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EEB4342-0ECA-475D-9987-03899DC144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B7E22B4-34F7-4846-90F5-1EAB4CE0AF94}"/>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7211BD96-929C-40CA-9642-6D37389266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445E89A-FB6C-47A1-8FC5-94312F7E509B}"/>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4042532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9AF4C9-754E-407A-9640-C778025B9A1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8210EF4-34DA-4D67-9315-15FA2654006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2E2C1D-7B84-438E-9243-BB54675B0CFF}"/>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78F208AD-19BD-49DD-AC0F-B12BA355357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7BB3344-71B2-45E7-9168-4A64AA9038F7}"/>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193184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5DB75C-32A8-47EC-85CE-761D0445B2B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15BFF1F-9A6D-4769-A887-76F3A78D04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10B8A75-38A9-4FDE-9DC4-6F952A6D11F6}"/>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9F7B5343-8FAD-45A5-8810-EAD98991D75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1605CB-34DE-452E-AB2C-2C9535D96BDD}"/>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377892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7B9C3D-7F0E-4E80-83A1-D2D747D887F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4764631-DBD1-4337-9652-CCA18AD341E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7F09C77-B71E-4C65-B6B8-863CB625031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A784BB6-B2F4-47BD-A417-492FE49E9A76}"/>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6" name="Нижний колонтитул 5">
            <a:extLst>
              <a:ext uri="{FF2B5EF4-FFF2-40B4-BE49-F238E27FC236}">
                <a16:creationId xmlns:a16="http://schemas.microsoft.com/office/drawing/2014/main" id="{A55DCAF1-714F-4AB6-8463-65A5F00E4B5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91297BF-FE62-40DF-B014-958BF7DC2543}"/>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1739365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2726A4-DF7D-4CC5-9437-768BE1E6346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E5A020C5-9669-4C5C-8612-C0141C94F3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AAB9258-F445-4B9D-9388-F8F693C9EA5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7651607-5200-4D5C-B10D-D1778390E0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4655F78-F20F-45D8-95CD-C6836995EDE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63615D7-5B7C-46B6-B24C-38D7601206CA}"/>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8" name="Нижний колонтитул 7">
            <a:extLst>
              <a:ext uri="{FF2B5EF4-FFF2-40B4-BE49-F238E27FC236}">
                <a16:creationId xmlns:a16="http://schemas.microsoft.com/office/drawing/2014/main" id="{ED99960C-7808-4655-95C2-ED0E0F8183C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F08C2B7-7C44-4486-A522-2DEE0663E47D}"/>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526758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F35A16-210D-448E-AF59-08FA6BAD3C1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23AD920C-852F-48ED-87A9-0B72C6464DA1}"/>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4" name="Нижний колонтитул 3">
            <a:extLst>
              <a:ext uri="{FF2B5EF4-FFF2-40B4-BE49-F238E27FC236}">
                <a16:creationId xmlns:a16="http://schemas.microsoft.com/office/drawing/2014/main" id="{A39A7E42-0762-4C7D-9C54-FA249479EE2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E19AB927-0A28-4F6C-AE2F-EA034898B313}"/>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91108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D207050-9FBA-4BB7-8AFF-55E0D565BB45}"/>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3" name="Нижний колонтитул 2">
            <a:extLst>
              <a:ext uri="{FF2B5EF4-FFF2-40B4-BE49-F238E27FC236}">
                <a16:creationId xmlns:a16="http://schemas.microsoft.com/office/drawing/2014/main" id="{408F71AA-8132-4984-A5AD-76C4178005A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1B5337D-E44D-45DA-B8D2-3220BFC84740}"/>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3393469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847F2-F9D6-4735-92F6-5C5D5116E72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A5C1DFF-EE97-459E-8931-9F4EDA288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DE724C2-2408-4B3C-B5E1-AF7C39BA9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2894008-2FE3-41EA-A17E-9216F4E56A66}"/>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6" name="Нижний колонтитул 5">
            <a:extLst>
              <a:ext uri="{FF2B5EF4-FFF2-40B4-BE49-F238E27FC236}">
                <a16:creationId xmlns:a16="http://schemas.microsoft.com/office/drawing/2014/main" id="{65219E69-9C09-4DDA-9247-A93025F9A74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5A9F0C3-FEE7-451D-B8C1-020B0766A266}"/>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3794013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21CDAB-DFA5-44F2-B470-E2F9A44B97F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4D3A913-BECF-49FE-A218-D963168661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017D420-13CA-4046-8A6D-B8DADC6982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28018F6-AE42-4737-9839-ACEAB7E79CDA}"/>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6" name="Нижний колонтитул 5">
            <a:extLst>
              <a:ext uri="{FF2B5EF4-FFF2-40B4-BE49-F238E27FC236}">
                <a16:creationId xmlns:a16="http://schemas.microsoft.com/office/drawing/2014/main" id="{60534B93-97BD-4556-92FC-4071A6F288E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8A17FBF-BB0D-4C1D-8FB3-D29D6949BBBC}"/>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695394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A6B0E0-A3F7-4154-AFE7-7B5814F54B7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1C968A7-11F5-4ADC-BFF7-A188E23DC5B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B5AA7D0-C0F0-4299-8A29-6087F35B8769}"/>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7C9607B1-D9C6-46E1-9201-F626964BBF1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94E90C3-38CF-4CC4-987C-B4A37F15D259}"/>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334226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8D57F4B-DD9B-4AEA-8BE7-F51DB6C21B6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37EF500-4F9F-4466-BCEE-81F10CD3829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D25C4D3-B3E3-4C85-88F1-910DD0A5F9EB}"/>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6B8F5B08-4F60-4A93-981B-5DBD3144C17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93B999-7014-450C-B3EA-06D3973BD4C6}"/>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971979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Заголовок и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D7A8D6-E060-4E6A-978C-AD287EC6082B}"/>
              </a:ext>
            </a:extLst>
          </p:cNvPr>
          <p:cNvSpPr>
            <a:spLocks noGrp="1"/>
          </p:cNvSpPr>
          <p:nvPr>
            <p:ph type="title"/>
          </p:nvPr>
        </p:nvSpPr>
        <p:spPr/>
        <p:txBody>
          <a:bodyPr/>
          <a:lstStyle/>
          <a:p>
            <a:r>
              <a:rPr lang="ru-RU"/>
              <a:t>Образец заголовка</a:t>
            </a:r>
          </a:p>
        </p:txBody>
      </p:sp>
      <p:sp>
        <p:nvSpPr>
          <p:cNvPr id="3" name="Текст 2">
            <a:extLst>
              <a:ext uri="{FF2B5EF4-FFF2-40B4-BE49-F238E27FC236}">
                <a16:creationId xmlns:a16="http://schemas.microsoft.com/office/drawing/2014/main" id="{264CF4D5-0472-4907-A6FC-A1CFF1F6079A}"/>
              </a:ext>
            </a:extLst>
          </p:cNvPr>
          <p:cNvSpPr>
            <a:spLocks noGrp="1"/>
          </p:cNvSpPr>
          <p:nvPr>
            <p:ph type="body"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02E09F-4EA2-4199-916B-F282395BE8FB}"/>
              </a:ext>
            </a:extLst>
          </p:cNvPr>
          <p:cNvSpPr>
            <a:spLocks noGrp="1"/>
          </p:cNvSpPr>
          <p:nvPr>
            <p:ph type="dt" sz="half" idx="10"/>
          </p:nvPr>
        </p:nvSpPr>
        <p:spPr/>
        <p:txBody>
          <a:body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2872F04C-09B7-4A70-92B8-C4CBA6563E6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2A599AA-B9B5-4F60-AA4A-BEAE3939672D}"/>
              </a:ext>
            </a:extLst>
          </p:cNvPr>
          <p:cNvSpPr>
            <a:spLocks noGrp="1"/>
          </p:cNvSpPr>
          <p:nvPr>
            <p:ph type="sldNum" sz="quarter" idx="12"/>
          </p:nvPr>
        </p:nvSpPr>
        <p:spPr/>
        <p:txBody>
          <a:bodyPr/>
          <a:lstStyle/>
          <a:p>
            <a:fld id="{0AC21724-E884-4FFD-A95D-9DE7BA74D679}" type="slidenum">
              <a:rPr lang="ru-RU" smtClean="0"/>
              <a:t>‹#›</a:t>
            </a:fld>
            <a:endParaRPr lang="ru-RU"/>
          </a:p>
        </p:txBody>
      </p:sp>
    </p:spTree>
    <p:extLst>
      <p:ext uri="{BB962C8B-B14F-4D97-AF65-F5344CB8AC3E}">
        <p14:creationId xmlns:p14="http://schemas.microsoft.com/office/powerpoint/2010/main" val="1777376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A193C4-2D39-4621-AC78-2D1937668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4096DDD-BE0F-42BA-AE48-8DA6C6E617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02B43D5-5C4A-4DE6-B0DB-8C4E67D35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1B1314-FB23-49FD-88AE-CD96236BF582}" type="datetimeFigureOut">
              <a:rPr lang="ru-RU" smtClean="0"/>
              <a:t>14.09.2024</a:t>
            </a:fld>
            <a:endParaRPr lang="ru-RU"/>
          </a:p>
        </p:txBody>
      </p:sp>
      <p:sp>
        <p:nvSpPr>
          <p:cNvPr id="5" name="Нижний колонтитул 4">
            <a:extLst>
              <a:ext uri="{FF2B5EF4-FFF2-40B4-BE49-F238E27FC236}">
                <a16:creationId xmlns:a16="http://schemas.microsoft.com/office/drawing/2014/main" id="{34539DC7-305E-4143-890E-95B1E130E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00F57A9-E2E8-458C-B032-853CC1502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21724-E884-4FFD-A95D-9DE7BA74D679}" type="slidenum">
              <a:rPr lang="ru-RU" smtClean="0"/>
              <a:t>‹#›</a:t>
            </a:fld>
            <a:endParaRPr lang="ru-RU"/>
          </a:p>
        </p:txBody>
      </p:sp>
    </p:spTree>
    <p:extLst>
      <p:ext uri="{BB962C8B-B14F-4D97-AF65-F5344CB8AC3E}">
        <p14:creationId xmlns:p14="http://schemas.microsoft.com/office/powerpoint/2010/main" val="4201722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D3059D-B5AD-48DA-8E7B-9DB6057BC12B}"/>
              </a:ext>
            </a:extLst>
          </p:cNvPr>
          <p:cNvSpPr>
            <a:spLocks noGrp="1"/>
          </p:cNvSpPr>
          <p:nvPr>
            <p:ph type="title"/>
          </p:nvPr>
        </p:nvSpPr>
        <p:spPr/>
        <p:txBody>
          <a:bodyPr/>
          <a:lstStyle/>
          <a:p>
            <a:endParaRPr lang="ru-RU"/>
          </a:p>
        </p:txBody>
      </p:sp>
      <p:sp>
        <p:nvSpPr>
          <p:cNvPr id="3" name="Текст 2">
            <a:extLst>
              <a:ext uri="{FF2B5EF4-FFF2-40B4-BE49-F238E27FC236}">
                <a16:creationId xmlns:a16="http://schemas.microsoft.com/office/drawing/2014/main" id="{06D134C7-A959-4172-AA20-C17B3F8CE899}"/>
              </a:ext>
            </a:extLst>
          </p:cNvPr>
          <p:cNvSpPr>
            <a:spLocks noGrp="1"/>
          </p:cNvSpPr>
          <p:nvPr>
            <p:ph type="body" idx="1"/>
          </p:nvPr>
        </p:nvSpPr>
        <p:spPr/>
        <p:txBody>
          <a:bodyPr/>
          <a:lstStyle/>
          <a:p>
            <a:endParaRPr lang="ru-RU"/>
          </a:p>
        </p:txBody>
      </p:sp>
      <p:pic>
        <p:nvPicPr>
          <p:cNvPr id="5" name="Рисунок 4">
            <a:extLst>
              <a:ext uri="{FF2B5EF4-FFF2-40B4-BE49-F238E27FC236}">
                <a16:creationId xmlns:a16="http://schemas.microsoft.com/office/drawing/2014/main" id="{8AC4A0B9-0E4F-4B93-9EF6-F836DB05F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91157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7C248F-B8EF-4007-B8DD-E8B61B5A1C11}"/>
              </a:ext>
            </a:extLst>
          </p:cNvPr>
          <p:cNvSpPr>
            <a:spLocks noGrp="1"/>
          </p:cNvSpPr>
          <p:nvPr>
            <p:ph type="title"/>
          </p:nvPr>
        </p:nvSpPr>
        <p:spPr/>
        <p:txBody>
          <a:bodyPr>
            <a:normAutofit fontScale="90000"/>
          </a:bodyPr>
          <a:lstStyle/>
          <a:p>
            <a:r>
              <a:rPr lang="en-US"/>
              <a:t>Raqamli asrda inson huquqlari - Umumiy ko'rinish</a:t>
            </a:r>
            <a:br>
              <a:rPr lang="en-US"/>
            </a:br>
            <a:endParaRPr lang="ru-RU"/>
          </a:p>
        </p:txBody>
      </p:sp>
      <p:sp>
        <p:nvSpPr>
          <p:cNvPr id="3" name="Текст 2">
            <a:extLst>
              <a:ext uri="{FF2B5EF4-FFF2-40B4-BE49-F238E27FC236}">
                <a16:creationId xmlns:a16="http://schemas.microsoft.com/office/drawing/2014/main" id="{1C7DD90D-B77A-4DCD-9C72-D36E83005EDA}"/>
              </a:ext>
            </a:extLst>
          </p:cNvPr>
          <p:cNvSpPr>
            <a:spLocks noGrp="1"/>
          </p:cNvSpPr>
          <p:nvPr>
            <p:ph type="body" idx="1"/>
          </p:nvPr>
        </p:nvSpPr>
        <p:spPr/>
        <p:txBody>
          <a:bodyPr>
            <a:normAutofit fontScale="85000" lnSpcReduction="10000"/>
          </a:bodyPr>
          <a:lstStyle/>
          <a:p>
            <a:pPr>
              <a:spcBef>
                <a:spcPts val="0"/>
              </a:spcBef>
              <a:spcAft>
                <a:spcPct val="0"/>
              </a:spcAft>
            </a:pPr>
            <a:r>
              <a:rPr lang="en-US"/>
              <a:t>BMT Inson huquqlari kengashining 32/13-sonli rezolutsiyasi oflayn huquqlar onlaynda himoya qilinishi kerakligini tasdiqlaydi.</a:t>
            </a:r>
          </a:p>
          <a:p>
            <a:pPr>
              <a:spcBef>
                <a:spcPts val="0"/>
              </a:spcBef>
              <a:spcAft>
                <a:spcPct val="0"/>
              </a:spcAft>
            </a:pPr>
            <a:endParaRPr lang="en-US"/>
          </a:p>
          <a:p>
            <a:pPr>
              <a:spcBef>
                <a:spcPts val="0"/>
              </a:spcBef>
              <a:spcAft>
                <a:spcPct val="0"/>
              </a:spcAft>
            </a:pPr>
            <a:r>
              <a:rPr lang="en-US"/>
              <a:t>Raqamli asrda internetdan foydalanish huquqi va unutilish huquqi kabi yangi huquqlar paydo bo'lmoqda.</a:t>
            </a:r>
          </a:p>
          <a:p>
            <a:pPr>
              <a:spcBef>
                <a:spcPts val="0"/>
              </a:spcBef>
              <a:spcAft>
                <a:spcPct val="0"/>
              </a:spcAft>
            </a:pPr>
            <a:endParaRPr lang="en-US"/>
          </a:p>
          <a:p>
            <a:pPr>
              <a:spcBef>
                <a:spcPts val="0"/>
              </a:spcBef>
              <a:spcAft>
                <a:spcPct val="0"/>
              </a:spcAft>
            </a:pPr>
            <a:r>
              <a:rPr lang="en-US"/>
              <a:t>Texnologiya kompaniyalarining jamoatchilik muhokamasini shakllantirishdagi kuchi davlat markazli inson huquqlari modellarini qayta baholashni talab qiladi.</a:t>
            </a:r>
          </a:p>
          <a:p>
            <a:pPr>
              <a:spcBef>
                <a:spcPts val="0"/>
              </a:spcBef>
              <a:spcAft>
                <a:spcPct val="0"/>
              </a:spcAft>
            </a:pPr>
            <a:endParaRPr lang="en-US"/>
          </a:p>
          <a:p>
            <a:pPr>
              <a:spcBef>
                <a:spcPts val="0"/>
              </a:spcBef>
              <a:spcAft>
                <a:spcPct val="0"/>
              </a:spcAft>
            </a:pPr>
            <a:r>
              <a:rPr lang="en-US"/>
              <a:t>Raqamlashtirishdan ta'sirlangan inson huquqlariga fuqarolik va siyosiy huquqlar, iqtisodiy, ijtimoiy va madaniy huquqlar, hamda birdamlik huquqlari kiradi.</a:t>
            </a:r>
          </a:p>
          <a:p>
            <a:pPr>
              <a:spcBef>
                <a:spcPts val="0"/>
              </a:spcBef>
              <a:spcAft>
                <a:spcPct val="0"/>
              </a:spcAft>
            </a:pPr>
            <a:endParaRPr lang="en-US"/>
          </a:p>
          <a:p>
            <a:pPr>
              <a:spcBef>
                <a:spcPts val="0"/>
              </a:spcBef>
              <a:spcAft>
                <a:spcPct val="0"/>
              </a:spcAft>
            </a:pPr>
            <a:r>
              <a:rPr lang="en-US"/>
              <a:t>Bu rivojlanayotgan landshaft raqamli soha o'ziga xos muammolarini hal qilish uchun an'anaviy inson huquqlari doiralarini moslashtirish zarurligini ko'rsatadi.</a:t>
            </a:r>
          </a:p>
          <a:p>
            <a:pPr>
              <a:spcBef>
                <a:spcPts val="0"/>
              </a:spcBef>
              <a:spcAft>
                <a:spcPct val="0"/>
              </a:spcAft>
            </a:pPr>
            <a:endParaRPr lang="ru-RU"/>
          </a:p>
        </p:txBody>
      </p:sp>
    </p:spTree>
    <p:extLst>
      <p:ext uri="{BB962C8B-B14F-4D97-AF65-F5344CB8AC3E}">
        <p14:creationId xmlns:p14="http://schemas.microsoft.com/office/powerpoint/2010/main" val="2885896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8EFA09-184F-4A50-9390-EE047FB10DFE}"/>
              </a:ext>
            </a:extLst>
          </p:cNvPr>
          <p:cNvSpPr>
            <a:spLocks noGrp="1"/>
          </p:cNvSpPr>
          <p:nvPr>
            <p:ph type="title"/>
          </p:nvPr>
        </p:nvSpPr>
        <p:spPr/>
        <p:txBody>
          <a:bodyPr/>
          <a:lstStyle/>
          <a:p>
            <a:r>
              <a:rPr lang="en-US"/>
              <a:t>Raqamli asrda maxfiylik muammolari</a:t>
            </a:r>
            <a:br>
              <a:rPr lang="en-US"/>
            </a:br>
            <a:endParaRPr lang="ru-RU"/>
          </a:p>
        </p:txBody>
      </p:sp>
      <p:sp>
        <p:nvSpPr>
          <p:cNvPr id="3" name="Текст 2">
            <a:extLst>
              <a:ext uri="{FF2B5EF4-FFF2-40B4-BE49-F238E27FC236}">
                <a16:creationId xmlns:a16="http://schemas.microsoft.com/office/drawing/2014/main" id="{88D2C3E9-E522-4ED3-B772-44FD17AA5D19}"/>
              </a:ext>
            </a:extLst>
          </p:cNvPr>
          <p:cNvSpPr>
            <a:spLocks noGrp="1"/>
          </p:cNvSpPr>
          <p:nvPr>
            <p:ph type="body" idx="1"/>
          </p:nvPr>
        </p:nvSpPr>
        <p:spPr/>
        <p:txBody>
          <a:bodyPr>
            <a:normAutofit fontScale="92500" lnSpcReduction="20000"/>
          </a:bodyPr>
          <a:lstStyle/>
          <a:p>
            <a:pPr>
              <a:spcBef>
                <a:spcPts val="0"/>
              </a:spcBef>
              <a:spcAft>
                <a:spcPct val="0"/>
              </a:spcAft>
            </a:pPr>
            <a:r>
              <a:rPr lang="en-US"/>
              <a:t>BMTning 68/167-sonli rezolutsiyasi va FHXPning 17-moddasi raqamli kontekstda maxfiylikni himoya qilish uchun huquqiy asosni ta'minlaydi.</a:t>
            </a:r>
          </a:p>
          <a:p>
            <a:pPr>
              <a:spcBef>
                <a:spcPts val="0"/>
              </a:spcBef>
              <a:spcAft>
                <a:spcPct val="0"/>
              </a:spcAft>
            </a:pPr>
            <a:endParaRPr lang="en-US"/>
          </a:p>
          <a:p>
            <a:pPr>
              <a:spcBef>
                <a:spcPts val="0"/>
              </a:spcBef>
              <a:spcAft>
                <a:spcPct val="0"/>
              </a:spcAft>
            </a:pPr>
            <a:r>
              <a:rPr lang="en-US"/>
              <a:t>Big Brother Watch v. UK ishi ommaviy kuzatuvning qonuniyligini ko'rib chiqdi, kuchli himoya choralarining zarurligini ta'kidladi.</a:t>
            </a:r>
          </a:p>
          <a:p>
            <a:pPr>
              <a:spcBef>
                <a:spcPts val="0"/>
              </a:spcBef>
              <a:spcAft>
                <a:spcPct val="0"/>
              </a:spcAft>
            </a:pPr>
            <a:endParaRPr lang="en-US"/>
          </a:p>
          <a:p>
            <a:pPr>
              <a:spcBef>
                <a:spcPts val="0"/>
              </a:spcBef>
              <a:spcAft>
                <a:spcPct val="0"/>
              </a:spcAft>
            </a:pPr>
            <a:r>
              <a:rPr lang="en-US"/>
              <a:t>Yevropa Ittifoqi Asosiy huquqlar xartiyasi ma'lumotlarni himoya qilishni asosiy huquq sifatida tan oladi.</a:t>
            </a:r>
          </a:p>
          <a:p>
            <a:pPr>
              <a:spcBef>
                <a:spcPts val="0"/>
              </a:spcBef>
              <a:spcAft>
                <a:spcPct val="0"/>
              </a:spcAft>
            </a:pPr>
            <a:endParaRPr lang="en-US"/>
          </a:p>
          <a:p>
            <a:pPr>
              <a:spcBef>
                <a:spcPts val="0"/>
              </a:spcBef>
              <a:spcAft>
                <a:spcPct val="0"/>
              </a:spcAft>
            </a:pPr>
            <a:r>
              <a:rPr lang="en-US"/>
              <a:t>Yuz tanish kabi paydo bo'layotgan texnologiyalar maxfiylikka yangi tahdidlar tug'diradi, yangilangan huquqiy doiralarni talab qiladi.</a:t>
            </a:r>
          </a:p>
          <a:p>
            <a:pPr>
              <a:spcBef>
                <a:spcPts val="0"/>
              </a:spcBef>
              <a:spcAft>
                <a:spcPct val="0"/>
              </a:spcAft>
            </a:pPr>
            <a:endParaRPr lang="en-US"/>
          </a:p>
          <a:p>
            <a:pPr>
              <a:spcBef>
                <a:spcPts val="0"/>
              </a:spcBef>
              <a:spcAft>
                <a:spcPct val="0"/>
              </a:spcAft>
            </a:pPr>
            <a:r>
              <a:rPr lang="en-US"/>
              <a:t>Cambridge Analytica skandali ma'lumotlarni yetarli darajada himoya qilmaslik oqibatlarini va kuchliroq ijroni zarurligini ko'rsatadi.</a:t>
            </a:r>
          </a:p>
          <a:p>
            <a:pPr>
              <a:spcBef>
                <a:spcPts val="0"/>
              </a:spcBef>
              <a:spcAft>
                <a:spcPct val="0"/>
              </a:spcAft>
            </a:pPr>
            <a:endParaRPr lang="ru-RU"/>
          </a:p>
        </p:txBody>
      </p:sp>
    </p:spTree>
    <p:extLst>
      <p:ext uri="{BB962C8B-B14F-4D97-AF65-F5344CB8AC3E}">
        <p14:creationId xmlns:p14="http://schemas.microsoft.com/office/powerpoint/2010/main" val="1104693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3F5B38-177B-495F-B6FD-D60192517DC5}"/>
              </a:ext>
            </a:extLst>
          </p:cNvPr>
          <p:cNvSpPr>
            <a:spLocks noGrp="1"/>
          </p:cNvSpPr>
          <p:nvPr>
            <p:ph type="title"/>
          </p:nvPr>
        </p:nvSpPr>
        <p:spPr/>
        <p:txBody>
          <a:bodyPr/>
          <a:lstStyle/>
          <a:p>
            <a:r>
              <a:rPr lang="en-US"/>
              <a:t>Onlayn ifoda erkinligi</a:t>
            </a:r>
            <a:br>
              <a:rPr lang="en-US"/>
            </a:br>
            <a:endParaRPr lang="ru-RU"/>
          </a:p>
        </p:txBody>
      </p:sp>
      <p:sp>
        <p:nvSpPr>
          <p:cNvPr id="3" name="Текст 2">
            <a:extLst>
              <a:ext uri="{FF2B5EF4-FFF2-40B4-BE49-F238E27FC236}">
                <a16:creationId xmlns:a16="http://schemas.microsoft.com/office/drawing/2014/main" id="{DBEE8E0B-EE8D-4F8C-A879-BFFD45B7E970}"/>
              </a:ext>
            </a:extLst>
          </p:cNvPr>
          <p:cNvSpPr>
            <a:spLocks noGrp="1"/>
          </p:cNvSpPr>
          <p:nvPr>
            <p:ph type="body" idx="1"/>
          </p:nvPr>
        </p:nvSpPr>
        <p:spPr/>
        <p:txBody>
          <a:bodyPr>
            <a:normAutofit fontScale="92500" lnSpcReduction="20000"/>
          </a:bodyPr>
          <a:lstStyle/>
          <a:p>
            <a:pPr>
              <a:spcBef>
                <a:spcPts val="0"/>
              </a:spcBef>
              <a:spcAft>
                <a:spcPct val="0"/>
              </a:spcAft>
            </a:pPr>
            <a:r>
              <a:rPr lang="en-US"/>
              <a:t>Inson huquqlari umumjahon deklaratsiyasining 19-moddasini raqamli kontekstda talqin qilish kerak.</a:t>
            </a:r>
          </a:p>
          <a:p>
            <a:pPr>
              <a:spcBef>
                <a:spcPts val="0"/>
              </a:spcBef>
              <a:spcAft>
                <a:spcPct val="0"/>
              </a:spcAft>
            </a:pPr>
            <a:endParaRPr lang="en-US"/>
          </a:p>
          <a:p>
            <a:pPr>
              <a:spcBef>
                <a:spcPts val="0"/>
              </a:spcBef>
              <a:spcAft>
                <a:spcPct val="0"/>
              </a:spcAft>
            </a:pPr>
            <a:r>
              <a:rPr lang="en-US"/>
              <a:t>Delfi AS v. Estonia ishi onlayn ifodadagi vositachi javobgarligi murakkabliklarini ta'kidladi.</a:t>
            </a:r>
          </a:p>
          <a:p>
            <a:pPr>
              <a:spcBef>
                <a:spcPts val="0"/>
              </a:spcBef>
              <a:spcAft>
                <a:spcPct val="0"/>
              </a:spcAft>
            </a:pPr>
            <a:endParaRPr lang="en-US"/>
          </a:p>
          <a:p>
            <a:pPr>
              <a:spcBef>
                <a:spcPts val="0"/>
              </a:spcBef>
              <a:spcAft>
                <a:spcPct val="0"/>
              </a:spcAft>
            </a:pPr>
            <a:r>
              <a:rPr lang="en-US"/>
              <a:t>Ijtimoiy media platformalari tomonidan kontentni moderatsiya qilish xususiy tsenzura haqida savollar tug'diradi.</a:t>
            </a:r>
          </a:p>
          <a:p>
            <a:pPr>
              <a:spcBef>
                <a:spcPts val="0"/>
              </a:spcBef>
              <a:spcAft>
                <a:spcPct val="0"/>
              </a:spcAft>
            </a:pPr>
            <a:endParaRPr lang="en-US"/>
          </a:p>
          <a:p>
            <a:pPr>
              <a:spcBef>
                <a:spcPts val="0"/>
              </a:spcBef>
              <a:spcAft>
                <a:spcPct val="0"/>
              </a:spcAft>
            </a:pPr>
            <a:r>
              <a:rPr lang="en-US"/>
              <a:t>Internet uzilishlari xalqaro inson huquqlari qonuni va ifoda erkinligini buzadi.</a:t>
            </a:r>
          </a:p>
          <a:p>
            <a:pPr>
              <a:spcBef>
                <a:spcPts val="0"/>
              </a:spcBef>
              <a:spcAft>
                <a:spcPct val="0"/>
              </a:spcAft>
            </a:pPr>
            <a:endParaRPr lang="en-US"/>
          </a:p>
          <a:p>
            <a:pPr>
              <a:spcBef>
                <a:spcPts val="0"/>
              </a:spcBef>
              <a:spcAft>
                <a:spcPct val="0"/>
              </a:spcAft>
            </a:pPr>
            <a:r>
              <a:rPr lang="en-US"/>
              <a:t>Onlayn nutqni tartibga solish yondashuvlari global miqyosda farq qiladi, bu erkin ifoda bilan boshqa ijtimoiy manfaatlar o'rtasidagi muvozanatni saqlash uchun davom etayotgan kurashni aks ettiradi.</a:t>
            </a:r>
          </a:p>
          <a:p>
            <a:pPr>
              <a:spcBef>
                <a:spcPts val="0"/>
              </a:spcBef>
              <a:spcAft>
                <a:spcPct val="0"/>
              </a:spcAft>
            </a:pPr>
            <a:endParaRPr lang="ru-RU"/>
          </a:p>
        </p:txBody>
      </p:sp>
    </p:spTree>
    <p:extLst>
      <p:ext uri="{BB962C8B-B14F-4D97-AF65-F5344CB8AC3E}">
        <p14:creationId xmlns:p14="http://schemas.microsoft.com/office/powerpoint/2010/main" val="3422616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D7717D-5A18-4266-9EC3-DC0D8C9C6713}"/>
              </a:ext>
            </a:extLst>
          </p:cNvPr>
          <p:cNvSpPr>
            <a:spLocks noGrp="1"/>
          </p:cNvSpPr>
          <p:nvPr>
            <p:ph type="title"/>
          </p:nvPr>
        </p:nvSpPr>
        <p:spPr/>
        <p:txBody>
          <a:bodyPr/>
          <a:lstStyle/>
          <a:p>
            <a:r>
              <a:rPr lang="en-US"/>
              <a:t>Axborot olish huquqi</a:t>
            </a:r>
            <a:br>
              <a:rPr lang="en-US"/>
            </a:br>
            <a:endParaRPr lang="ru-RU"/>
          </a:p>
        </p:txBody>
      </p:sp>
      <p:sp>
        <p:nvSpPr>
          <p:cNvPr id="3" name="Текст 2">
            <a:extLst>
              <a:ext uri="{FF2B5EF4-FFF2-40B4-BE49-F238E27FC236}">
                <a16:creationId xmlns:a16="http://schemas.microsoft.com/office/drawing/2014/main" id="{8650FAA2-3D52-4720-910B-E4228FF650E4}"/>
              </a:ext>
            </a:extLst>
          </p:cNvPr>
          <p:cNvSpPr>
            <a:spLocks noGrp="1"/>
          </p:cNvSpPr>
          <p:nvPr>
            <p:ph type="body" idx="1"/>
          </p:nvPr>
        </p:nvSpPr>
        <p:spPr/>
        <p:txBody>
          <a:bodyPr>
            <a:normAutofit fontScale="92500" lnSpcReduction="20000"/>
          </a:bodyPr>
          <a:lstStyle/>
          <a:p>
            <a:pPr>
              <a:spcBef>
                <a:spcPts val="0"/>
              </a:spcBef>
              <a:spcAft>
                <a:spcPct val="0"/>
              </a:spcAft>
            </a:pPr>
            <a:r>
              <a:rPr lang="en-US"/>
              <a:t>BMTning 9.c Barqaror rivojlanish maqsadi universal internet kirishni maqsad qilib qo'yadi, uning raqamli asrda muhimligini tan oladi.</a:t>
            </a:r>
          </a:p>
          <a:p>
            <a:pPr>
              <a:spcBef>
                <a:spcPts val="0"/>
              </a:spcBef>
              <a:spcAft>
                <a:spcPct val="0"/>
              </a:spcAft>
            </a:pPr>
            <a:endParaRPr lang="en-US"/>
          </a:p>
          <a:p>
            <a:pPr>
              <a:spcBef>
                <a:spcPts val="0"/>
              </a:spcBef>
              <a:spcAft>
                <a:spcPct val="0"/>
              </a:spcAft>
            </a:pPr>
            <a:r>
              <a:rPr lang="en-US"/>
              <a:t>"Internet inson huquqi sifatida" tushunchasi global miqyosda ommalashmoqda.</a:t>
            </a:r>
          </a:p>
          <a:p>
            <a:pPr>
              <a:spcBef>
                <a:spcPts val="0"/>
              </a:spcBef>
              <a:spcAft>
                <a:spcPct val="0"/>
              </a:spcAft>
            </a:pPr>
            <a:endParaRPr lang="en-US"/>
          </a:p>
          <a:p>
            <a:pPr>
              <a:spcBef>
                <a:spcPts val="0"/>
              </a:spcBef>
              <a:spcAft>
                <a:spcPct val="0"/>
              </a:spcAft>
            </a:pPr>
            <a:r>
              <a:rPr lang="en-US"/>
              <a:t>Tarmoq neytraliteti onlaynda ma'lumotlarga teng kirish huquqini ta'minlash uchun juda muhim.</a:t>
            </a:r>
          </a:p>
          <a:p>
            <a:pPr>
              <a:spcBef>
                <a:spcPts val="0"/>
              </a:spcBef>
              <a:spcAft>
                <a:spcPct val="0"/>
              </a:spcAft>
            </a:pPr>
            <a:endParaRPr lang="en-US"/>
          </a:p>
          <a:p>
            <a:pPr>
              <a:spcBef>
                <a:spcPts val="0"/>
              </a:spcBef>
              <a:spcAft>
                <a:spcPct val="0"/>
              </a:spcAft>
            </a:pPr>
            <a:r>
              <a:rPr lang="en-US"/>
              <a:t>Internet uzilishlariga qarshi huquqiy da'volar inson huquqlari argumentlarini qo'llaydi.</a:t>
            </a:r>
          </a:p>
          <a:p>
            <a:pPr>
              <a:spcBef>
                <a:spcPts val="0"/>
              </a:spcBef>
              <a:spcAft>
                <a:spcPct val="0"/>
              </a:spcAft>
            </a:pPr>
            <a:endParaRPr lang="en-US"/>
          </a:p>
          <a:p>
            <a:pPr>
              <a:spcBef>
                <a:spcPts val="0"/>
              </a:spcBef>
              <a:spcAft>
                <a:spcPct val="0"/>
              </a:spcAft>
            </a:pPr>
            <a:r>
              <a:rPr lang="en-US"/>
              <a:t>Internet kirishda global tafovutlar saqlanib qolmoqda, bu axborot va kommunikatsiya texnologiyalaridan teng foydalanishni ta'minlash uchun doimiy sa'y-harakatlar zarurligini ta'kidlaydi.</a:t>
            </a:r>
          </a:p>
          <a:p>
            <a:pPr>
              <a:spcBef>
                <a:spcPts val="0"/>
              </a:spcBef>
              <a:spcAft>
                <a:spcPct val="0"/>
              </a:spcAft>
            </a:pPr>
            <a:endParaRPr lang="ru-RU"/>
          </a:p>
        </p:txBody>
      </p:sp>
    </p:spTree>
    <p:extLst>
      <p:ext uri="{BB962C8B-B14F-4D97-AF65-F5344CB8AC3E}">
        <p14:creationId xmlns:p14="http://schemas.microsoft.com/office/powerpoint/2010/main" val="1491561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2293C8-CAE9-4E4B-9C73-DC9A2F68FB18}"/>
              </a:ext>
            </a:extLst>
          </p:cNvPr>
          <p:cNvSpPr>
            <a:spLocks noGrp="1"/>
          </p:cNvSpPr>
          <p:nvPr>
            <p:ph type="title"/>
          </p:nvPr>
        </p:nvSpPr>
        <p:spPr/>
        <p:txBody>
          <a:bodyPr/>
          <a:lstStyle/>
          <a:p>
            <a:r>
              <a:rPr lang="en-US"/>
              <a:t>Unutilish huquqi va raqamli shaxsiyat</a:t>
            </a:r>
            <a:br>
              <a:rPr lang="en-US"/>
            </a:br>
            <a:endParaRPr lang="ru-RU"/>
          </a:p>
        </p:txBody>
      </p:sp>
      <p:sp>
        <p:nvSpPr>
          <p:cNvPr id="3" name="Текст 2">
            <a:extLst>
              <a:ext uri="{FF2B5EF4-FFF2-40B4-BE49-F238E27FC236}">
                <a16:creationId xmlns:a16="http://schemas.microsoft.com/office/drawing/2014/main" id="{EBBD277E-063B-4C52-8734-0CB4D9B3C429}"/>
              </a:ext>
            </a:extLst>
          </p:cNvPr>
          <p:cNvSpPr>
            <a:spLocks noGrp="1"/>
          </p:cNvSpPr>
          <p:nvPr>
            <p:ph type="body" idx="1"/>
          </p:nvPr>
        </p:nvSpPr>
        <p:spPr/>
        <p:txBody>
          <a:bodyPr>
            <a:normAutofit fontScale="92500" lnSpcReduction="20000"/>
          </a:bodyPr>
          <a:lstStyle/>
          <a:p>
            <a:pPr>
              <a:spcBef>
                <a:spcPts val="0"/>
              </a:spcBef>
              <a:spcAft>
                <a:spcPct val="0"/>
              </a:spcAft>
            </a:pPr>
            <a:r>
              <a:rPr lang="en-US"/>
              <a:t>Google Spain SL v. AEPD ishi shaxslarning qidiruv natijalaridan ma'lum shaxsiy ma'lumotlarni o'chirib tashlashni so'rash huquqini belgiladi.</a:t>
            </a:r>
          </a:p>
          <a:p>
            <a:pPr>
              <a:spcBef>
                <a:spcPts val="0"/>
              </a:spcBef>
              <a:spcAft>
                <a:spcPct val="0"/>
              </a:spcAft>
            </a:pPr>
            <a:endParaRPr lang="en-US"/>
          </a:p>
          <a:p>
            <a:pPr>
              <a:spcBef>
                <a:spcPts val="0"/>
              </a:spcBef>
              <a:spcAft>
                <a:spcPct val="0"/>
              </a:spcAft>
            </a:pPr>
            <a:r>
              <a:rPr lang="en-US"/>
              <a:t>Unutilish huquqini amalga oshirishdagi muammolarga ekstraterritorial qo'llash va erkin ifoda bilan potentsial ziddiyatlar kiradi.</a:t>
            </a:r>
          </a:p>
          <a:p>
            <a:pPr>
              <a:spcBef>
                <a:spcPts val="0"/>
              </a:spcBef>
              <a:spcAft>
                <a:spcPct val="0"/>
              </a:spcAft>
            </a:pPr>
            <a:endParaRPr lang="en-US"/>
          </a:p>
          <a:p>
            <a:pPr>
              <a:spcBef>
                <a:spcPts val="0"/>
              </a:spcBef>
              <a:spcAft>
                <a:spcPct val="0"/>
              </a:spcAft>
            </a:pPr>
            <a:r>
              <a:rPr lang="en-US"/>
              <a:t>Yevropa Ittifoqining eIDAS qoidasi raqamli shaxsiyat xizmatlari uchun doirani ta'minlaydi.</a:t>
            </a:r>
          </a:p>
          <a:p>
            <a:pPr>
              <a:spcBef>
                <a:spcPts val="0"/>
              </a:spcBef>
              <a:spcAft>
                <a:spcPct val="0"/>
              </a:spcAft>
            </a:pPr>
            <a:endParaRPr lang="en-US"/>
          </a:p>
          <a:p>
            <a:pPr>
              <a:spcBef>
                <a:spcPts val="0"/>
              </a:spcBef>
              <a:spcAft>
                <a:spcPct val="0"/>
              </a:spcAft>
            </a:pPr>
            <a:r>
              <a:rPr lang="en-US"/>
              <a:t>Biometrik identifikatsiya tizimlari afzalliklarni taklif etadi, lekin sezilarli maxfiylik muammolarini keltirib chiqaradi.</a:t>
            </a:r>
          </a:p>
          <a:p>
            <a:pPr>
              <a:spcBef>
                <a:spcPts val="0"/>
              </a:spcBef>
              <a:spcAft>
                <a:spcPct val="0"/>
              </a:spcAft>
            </a:pPr>
            <a:endParaRPr lang="en-US"/>
          </a:p>
          <a:p>
            <a:pPr>
              <a:spcBef>
                <a:spcPts val="0"/>
              </a:spcBef>
              <a:spcAft>
                <a:spcPct val="0"/>
              </a:spcAft>
            </a:pPr>
            <a:r>
              <a:rPr lang="en-US"/>
              <a:t>Unutilish huquqiga yondashuvlar global miqyosda farq qiladi, bu raqamli asrda individual maxfiylik bilan jamoat manfaatini muvozanatlash zarurligini aks ettiradi.</a:t>
            </a:r>
          </a:p>
          <a:p>
            <a:pPr>
              <a:spcBef>
                <a:spcPts val="0"/>
              </a:spcBef>
              <a:spcAft>
                <a:spcPct val="0"/>
              </a:spcAft>
            </a:pPr>
            <a:endParaRPr lang="ru-RU"/>
          </a:p>
        </p:txBody>
      </p:sp>
    </p:spTree>
    <p:extLst>
      <p:ext uri="{BB962C8B-B14F-4D97-AF65-F5344CB8AC3E}">
        <p14:creationId xmlns:p14="http://schemas.microsoft.com/office/powerpoint/2010/main" val="3528655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5D2ADB-259C-4769-B0F3-F6DE33CB2E6B}"/>
              </a:ext>
            </a:extLst>
          </p:cNvPr>
          <p:cNvSpPr>
            <a:spLocks noGrp="1"/>
          </p:cNvSpPr>
          <p:nvPr>
            <p:ph type="title"/>
          </p:nvPr>
        </p:nvSpPr>
        <p:spPr/>
        <p:txBody>
          <a:bodyPr/>
          <a:lstStyle/>
          <a:p>
            <a:r>
              <a:rPr lang="en-US"/>
              <a:t>Raqamli kuzatuv va inson huquqlari</a:t>
            </a:r>
            <a:br>
              <a:rPr lang="en-US"/>
            </a:br>
            <a:endParaRPr lang="ru-RU"/>
          </a:p>
        </p:txBody>
      </p:sp>
      <p:sp>
        <p:nvSpPr>
          <p:cNvPr id="3" name="Текст 2">
            <a:extLst>
              <a:ext uri="{FF2B5EF4-FFF2-40B4-BE49-F238E27FC236}">
                <a16:creationId xmlns:a16="http://schemas.microsoft.com/office/drawing/2014/main" id="{8911FEBA-70E4-42FD-BE49-6906CBE3D71F}"/>
              </a:ext>
            </a:extLst>
          </p:cNvPr>
          <p:cNvSpPr>
            <a:spLocks noGrp="1"/>
          </p:cNvSpPr>
          <p:nvPr>
            <p:ph type="body" idx="1"/>
          </p:nvPr>
        </p:nvSpPr>
        <p:spPr/>
        <p:txBody>
          <a:bodyPr>
            <a:normAutofit fontScale="92500" lnSpcReduction="20000"/>
          </a:bodyPr>
          <a:lstStyle/>
          <a:p>
            <a:pPr>
              <a:spcBef>
                <a:spcPts val="0"/>
              </a:spcBef>
              <a:spcAft>
                <a:spcPct val="0"/>
              </a:spcAft>
            </a:pPr>
            <a:r>
              <a:rPr lang="en-US"/>
              <a:t>BMTning raqamli asrda maxfiylik to'g'risidagi hisoboti kuzatuv texnologiyalarining keng tarqalgan tabiatini ta'kidladi.</a:t>
            </a:r>
          </a:p>
          <a:p>
            <a:pPr>
              <a:spcBef>
                <a:spcPts val="0"/>
              </a:spcBef>
              <a:spcAft>
                <a:spcPct val="0"/>
              </a:spcAft>
            </a:pPr>
            <a:endParaRPr lang="en-US"/>
          </a:p>
          <a:p>
            <a:pPr>
              <a:spcBef>
                <a:spcPts val="0"/>
              </a:spcBef>
              <a:spcAft>
                <a:spcPct val="0"/>
              </a:spcAft>
            </a:pPr>
            <a:r>
              <a:rPr lang="en-US"/>
              <a:t>Zaruriy va mutanosib tamoyillar kuzatuv qonuniyligini baholash uchun asos beradi.</a:t>
            </a:r>
          </a:p>
          <a:p>
            <a:pPr>
              <a:spcBef>
                <a:spcPts val="0"/>
              </a:spcBef>
              <a:spcAft>
                <a:spcPct val="0"/>
              </a:spcAft>
            </a:pPr>
            <a:endParaRPr lang="en-US"/>
          </a:p>
          <a:p>
            <a:pPr>
              <a:spcBef>
                <a:spcPts val="0"/>
              </a:spcBef>
              <a:spcAft>
                <a:spcPct val="0"/>
              </a:spcAft>
            </a:pPr>
            <a:r>
              <a:rPr lang="en-US"/>
              <a:t>Zakharov v. Rossiya kuzatuv faoliyati ustidan sud nazoratining muhim standartlarini o'rnatdi.</a:t>
            </a:r>
          </a:p>
          <a:p>
            <a:pPr>
              <a:spcBef>
                <a:spcPts val="0"/>
              </a:spcBef>
              <a:spcAft>
                <a:spcPct val="0"/>
              </a:spcAft>
            </a:pPr>
            <a:endParaRPr lang="en-US"/>
          </a:p>
          <a:p>
            <a:pPr>
              <a:spcBef>
                <a:spcPts val="0"/>
              </a:spcBef>
              <a:spcAft>
                <a:spcPct val="0"/>
              </a:spcAft>
            </a:pPr>
            <a:r>
              <a:rPr lang="en-US"/>
              <a:t>Hukumatning haking va zararli dasturiy ta'minoti huquqni muhofaza qilish va kiber hujumlar o'rtasidagi chegaralarni xiralashtirib yuboradi.</a:t>
            </a:r>
          </a:p>
          <a:p>
            <a:pPr>
              <a:spcBef>
                <a:spcPts val="0"/>
              </a:spcBef>
              <a:spcAft>
                <a:spcPct val="0"/>
              </a:spcAft>
            </a:pPr>
            <a:endParaRPr lang="en-US"/>
          </a:p>
          <a:p>
            <a:pPr>
              <a:spcBef>
                <a:spcPts val="0"/>
              </a:spcBef>
              <a:spcAft>
                <a:spcPct val="0"/>
              </a:spcAft>
            </a:pPr>
            <a:r>
              <a:rPr lang="en-US"/>
              <a:t>Shifrlash raqamli huquqlarni kuzatuvdan himoya qilishda muhim rol o'ynaydi.</a:t>
            </a:r>
          </a:p>
          <a:p>
            <a:pPr>
              <a:spcBef>
                <a:spcPts val="0"/>
              </a:spcBef>
              <a:spcAft>
                <a:spcPct val="0"/>
              </a:spcAft>
            </a:pPr>
            <a:endParaRPr lang="ru-RU"/>
          </a:p>
        </p:txBody>
      </p:sp>
    </p:spTree>
    <p:extLst>
      <p:ext uri="{BB962C8B-B14F-4D97-AF65-F5344CB8AC3E}">
        <p14:creationId xmlns:p14="http://schemas.microsoft.com/office/powerpoint/2010/main" val="419711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93A4FD-DB6A-4BEE-B614-BA9A9BFAE37D}"/>
              </a:ext>
            </a:extLst>
          </p:cNvPr>
          <p:cNvSpPr>
            <a:spLocks noGrp="1"/>
          </p:cNvSpPr>
          <p:nvPr>
            <p:ph type="title"/>
          </p:nvPr>
        </p:nvSpPr>
        <p:spPr/>
        <p:txBody>
          <a:bodyPr/>
          <a:lstStyle/>
          <a:p>
            <a:r>
              <a:rPr lang="sv-SE"/>
              <a:t>Sun'iy intellekt va inson huquqlari</a:t>
            </a:r>
            <a:br>
              <a:rPr lang="sv-SE"/>
            </a:br>
            <a:endParaRPr lang="ru-RU"/>
          </a:p>
        </p:txBody>
      </p:sp>
      <p:sp>
        <p:nvSpPr>
          <p:cNvPr id="3" name="Текст 2">
            <a:extLst>
              <a:ext uri="{FF2B5EF4-FFF2-40B4-BE49-F238E27FC236}">
                <a16:creationId xmlns:a16="http://schemas.microsoft.com/office/drawing/2014/main" id="{B90FFD0B-7282-4F2E-AB56-398E0A6D9076}"/>
              </a:ext>
            </a:extLst>
          </p:cNvPr>
          <p:cNvSpPr>
            <a:spLocks noGrp="1"/>
          </p:cNvSpPr>
          <p:nvPr>
            <p:ph type="body" idx="1"/>
          </p:nvPr>
        </p:nvSpPr>
        <p:spPr/>
        <p:txBody>
          <a:bodyPr>
            <a:normAutofit fontScale="92500" lnSpcReduction="20000"/>
          </a:bodyPr>
          <a:lstStyle/>
          <a:p>
            <a:pPr>
              <a:spcBef>
                <a:spcPts val="0"/>
              </a:spcBef>
              <a:spcAft>
                <a:spcPct val="0"/>
              </a:spcAft>
            </a:pPr>
            <a:r>
              <a:rPr lang="en-US"/>
              <a:t>Yevropa Kengashi algoritmik tizimlarning inson huquqlariga ta'siri bo'yicha tavsiyalar beradi.</a:t>
            </a:r>
          </a:p>
          <a:p>
            <a:pPr>
              <a:spcBef>
                <a:spcPts val="0"/>
              </a:spcBef>
              <a:spcAft>
                <a:spcPct val="0"/>
              </a:spcAft>
            </a:pPr>
            <a:endParaRPr lang="en-US"/>
          </a:p>
          <a:p>
            <a:pPr>
              <a:spcBef>
                <a:spcPts val="0"/>
              </a:spcBef>
              <a:spcAft>
                <a:spcPct val="0"/>
              </a:spcAft>
            </a:pPr>
            <a:r>
              <a:rPr lang="en-US"/>
              <a:t>Yevropa Ittifoqining taklif etilgan AI to'g'risidagi qonuni sun'iy intellektni ishlab chiqish va amalga oshirishda asosiy huquqlar kafolatlarini o'z ichiga oladi.</a:t>
            </a:r>
          </a:p>
          <a:p>
            <a:pPr>
              <a:spcBef>
                <a:spcPts val="0"/>
              </a:spcBef>
              <a:spcAft>
                <a:spcPct val="0"/>
              </a:spcAft>
            </a:pPr>
            <a:endParaRPr lang="en-US"/>
          </a:p>
          <a:p>
            <a:pPr>
              <a:spcBef>
                <a:spcPts val="0"/>
              </a:spcBef>
              <a:spcAft>
                <a:spcPct val="0"/>
              </a:spcAft>
            </a:pPr>
            <a:r>
              <a:rPr lang="en-US"/>
              <a:t>Algoritmik noxolislik va kamsitish sun'iy intellekt tizimlarida muhim muammolar bo'lib qolmoqda.</a:t>
            </a:r>
          </a:p>
          <a:p>
            <a:pPr>
              <a:spcBef>
                <a:spcPts val="0"/>
              </a:spcBef>
              <a:spcAft>
                <a:spcPct val="0"/>
              </a:spcAft>
            </a:pPr>
            <a:endParaRPr lang="en-US"/>
          </a:p>
          <a:p>
            <a:pPr>
              <a:spcBef>
                <a:spcPts val="0"/>
              </a:spcBef>
              <a:spcAft>
                <a:spcPct val="0"/>
              </a:spcAft>
            </a:pPr>
            <a:r>
              <a:rPr lang="en-US"/>
              <a:t>Avtomatlashtirilgan qaror qabul qilishda inson aralashuviga bo'lgan huquq tobora ko'proq tan olinmoqda.</a:t>
            </a:r>
          </a:p>
          <a:p>
            <a:pPr>
              <a:spcBef>
                <a:spcPts val="0"/>
              </a:spcBef>
              <a:spcAft>
                <a:spcPct val="0"/>
              </a:spcAft>
            </a:pPr>
            <a:endParaRPr lang="en-US"/>
          </a:p>
          <a:p>
            <a:pPr>
              <a:spcBef>
                <a:spcPts val="0"/>
              </a:spcBef>
              <a:spcAft>
                <a:spcPct val="0"/>
              </a:spcAft>
            </a:pPr>
            <a:r>
              <a:rPr lang="en-US"/>
              <a:t>Sun'iy intellekt shaffofligini va javobgarligini ta'minlash qiyin, lekin inson huquqlarini himoya qilish uchun juda muhim.</a:t>
            </a:r>
          </a:p>
          <a:p>
            <a:pPr>
              <a:spcBef>
                <a:spcPts val="0"/>
              </a:spcBef>
              <a:spcAft>
                <a:spcPct val="0"/>
              </a:spcAft>
            </a:pPr>
            <a:endParaRPr lang="ru-RU"/>
          </a:p>
        </p:txBody>
      </p:sp>
    </p:spTree>
    <p:extLst>
      <p:ext uri="{BB962C8B-B14F-4D97-AF65-F5344CB8AC3E}">
        <p14:creationId xmlns:p14="http://schemas.microsoft.com/office/powerpoint/2010/main" val="815943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29F185-4827-4C99-A0FC-CF1802BE72CD}"/>
              </a:ext>
            </a:extLst>
          </p:cNvPr>
          <p:cNvSpPr>
            <a:spLocks noGrp="1"/>
          </p:cNvSpPr>
          <p:nvPr>
            <p:ph type="title"/>
          </p:nvPr>
        </p:nvSpPr>
        <p:spPr/>
        <p:txBody>
          <a:bodyPr/>
          <a:lstStyle/>
          <a:p>
            <a:r>
              <a:rPr lang="en-US"/>
              <a:t>Raqamli muhitda bolalar huquqlari</a:t>
            </a:r>
            <a:br>
              <a:rPr lang="en-US"/>
            </a:br>
            <a:endParaRPr lang="ru-RU"/>
          </a:p>
        </p:txBody>
      </p:sp>
      <p:sp>
        <p:nvSpPr>
          <p:cNvPr id="3" name="Текст 2">
            <a:extLst>
              <a:ext uri="{FF2B5EF4-FFF2-40B4-BE49-F238E27FC236}">
                <a16:creationId xmlns:a16="http://schemas.microsoft.com/office/drawing/2014/main" id="{6C68BC22-1303-490C-81E5-90DEA557E255}"/>
              </a:ext>
            </a:extLst>
          </p:cNvPr>
          <p:cNvSpPr>
            <a:spLocks noGrp="1"/>
          </p:cNvSpPr>
          <p:nvPr>
            <p:ph type="body" idx="1"/>
          </p:nvPr>
        </p:nvSpPr>
        <p:spPr/>
        <p:txBody>
          <a:bodyPr>
            <a:normAutofit fontScale="92500" lnSpcReduction="20000"/>
          </a:bodyPr>
          <a:lstStyle/>
          <a:p>
            <a:pPr>
              <a:spcBef>
                <a:spcPts val="0"/>
              </a:spcBef>
              <a:spcAft>
                <a:spcPct val="0"/>
              </a:spcAft>
            </a:pPr>
            <a:r>
              <a:rPr lang="en-US"/>
              <a:t>BMTning 25-sonli umumiy sharhi Bola huquqlari to'g'risidagi konventsiyani raqamli kontekstlarga qo'llash bo'yicha ko'rsatmalar beradi.</a:t>
            </a:r>
          </a:p>
          <a:p>
            <a:pPr>
              <a:spcBef>
                <a:spcPts val="0"/>
              </a:spcBef>
              <a:spcAft>
                <a:spcPct val="0"/>
              </a:spcAft>
            </a:pPr>
            <a:endParaRPr lang="en-US"/>
          </a:p>
          <a:p>
            <a:pPr>
              <a:spcBef>
                <a:spcPts val="0"/>
              </a:spcBef>
              <a:spcAft>
                <a:spcPct val="0"/>
              </a:spcAft>
            </a:pPr>
            <a:r>
              <a:rPr lang="en-US"/>
              <a:t>Asosiy masalalarga onlayn maxfiylik, ma'lumotlarni himoya qilish va voyaga yetmaganlardan ma'noli rozilik olish kiradi.</a:t>
            </a:r>
          </a:p>
          <a:p>
            <a:pPr>
              <a:spcBef>
                <a:spcPts val="0"/>
              </a:spcBef>
              <a:spcAft>
                <a:spcPct val="0"/>
              </a:spcAft>
            </a:pPr>
            <a:endParaRPr lang="en-US"/>
          </a:p>
          <a:p>
            <a:pPr>
              <a:spcBef>
                <a:spcPts val="0"/>
              </a:spcBef>
              <a:spcAft>
                <a:spcPct val="0"/>
              </a:spcAft>
            </a:pPr>
            <a:r>
              <a:rPr lang="en-US"/>
              <a:t>Yoshni tekshirish va ota-ona nazorati uchun huquqiy doiralar yurisdiksiyalar bo'ylab farq qiladi.</a:t>
            </a:r>
          </a:p>
          <a:p>
            <a:pPr>
              <a:spcBef>
                <a:spcPts val="0"/>
              </a:spcBef>
              <a:spcAft>
                <a:spcPct val="0"/>
              </a:spcAft>
            </a:pPr>
            <a:endParaRPr lang="en-US"/>
          </a:p>
          <a:p>
            <a:pPr>
              <a:spcBef>
                <a:spcPts val="0"/>
              </a:spcBef>
              <a:spcAft>
                <a:spcPct val="0"/>
              </a:spcAft>
            </a:pPr>
            <a:r>
              <a:rPr lang="en-US"/>
              <a:t>Raqamli savodxonlik tashabbuslar bolalarni raqamli dunyoda xavfsiz harakat qilish uchun kuchaytirish uchun juda muhim.</a:t>
            </a:r>
          </a:p>
          <a:p>
            <a:pPr>
              <a:spcBef>
                <a:spcPts val="0"/>
              </a:spcBef>
              <a:spcAft>
                <a:spcPct val="0"/>
              </a:spcAft>
            </a:pPr>
            <a:endParaRPr lang="en-US"/>
          </a:p>
          <a:p>
            <a:pPr>
              <a:spcBef>
                <a:spcPts val="0"/>
              </a:spcBef>
              <a:spcAft>
                <a:spcPct val="0"/>
              </a:spcAft>
            </a:pPr>
            <a:r>
              <a:rPr lang="en-US"/>
              <a:t>Bolalarni onlayn himoya qilish yondashuvlari global miqyosda farq qiladi, ota-ona roziligi, ma'lumotlarni himoya qilish va ta'limga turli e'tibor qaratiladi.</a:t>
            </a:r>
          </a:p>
          <a:p>
            <a:pPr>
              <a:spcBef>
                <a:spcPts val="0"/>
              </a:spcBef>
              <a:spcAft>
                <a:spcPct val="0"/>
              </a:spcAft>
            </a:pPr>
            <a:endParaRPr lang="ru-RU"/>
          </a:p>
        </p:txBody>
      </p:sp>
    </p:spTree>
    <p:extLst>
      <p:ext uri="{BB962C8B-B14F-4D97-AF65-F5344CB8AC3E}">
        <p14:creationId xmlns:p14="http://schemas.microsoft.com/office/powerpoint/2010/main" val="4038399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939169-7F48-4C5E-9E9C-E87E95B1E23C}"/>
              </a:ext>
            </a:extLst>
          </p:cNvPr>
          <p:cNvSpPr>
            <a:spLocks noGrp="1"/>
          </p:cNvSpPr>
          <p:nvPr>
            <p:ph type="title"/>
          </p:nvPr>
        </p:nvSpPr>
        <p:spPr/>
        <p:txBody>
          <a:bodyPr>
            <a:normAutofit fontScale="90000"/>
          </a:bodyPr>
          <a:lstStyle/>
          <a:p>
            <a:r>
              <a:rPr lang="en-US"/>
              <a:t>Raqamli texnologiyalar va demokratik jarayonlar</a:t>
            </a:r>
            <a:br>
              <a:rPr lang="en-US"/>
            </a:br>
            <a:endParaRPr lang="ru-RU"/>
          </a:p>
        </p:txBody>
      </p:sp>
      <p:sp>
        <p:nvSpPr>
          <p:cNvPr id="3" name="Текст 2">
            <a:extLst>
              <a:ext uri="{FF2B5EF4-FFF2-40B4-BE49-F238E27FC236}">
                <a16:creationId xmlns:a16="http://schemas.microsoft.com/office/drawing/2014/main" id="{9F125767-E6A5-4B0A-BB36-6D55F9186F13}"/>
              </a:ext>
            </a:extLst>
          </p:cNvPr>
          <p:cNvSpPr>
            <a:spLocks noGrp="1"/>
          </p:cNvSpPr>
          <p:nvPr>
            <p:ph type="body" idx="1"/>
          </p:nvPr>
        </p:nvSpPr>
        <p:spPr/>
        <p:txBody>
          <a:bodyPr>
            <a:normAutofit fontScale="92500" lnSpcReduction="20000"/>
          </a:bodyPr>
          <a:lstStyle/>
          <a:p>
            <a:pPr>
              <a:spcBef>
                <a:spcPts val="0"/>
              </a:spcBef>
              <a:spcAft>
                <a:spcPct val="0"/>
              </a:spcAft>
            </a:pPr>
            <a:r>
              <a:rPr lang="en-US"/>
              <a:t>Noto'g'ri ma'lumotlar va hisoblash propagandasi raqamli asrda saylovlar yaxlitligiga tahdid soladi.</a:t>
            </a:r>
          </a:p>
          <a:p>
            <a:pPr>
              <a:spcBef>
                <a:spcPts val="0"/>
              </a:spcBef>
              <a:spcAft>
                <a:spcPct val="0"/>
              </a:spcAft>
            </a:pPr>
            <a:endParaRPr lang="en-US"/>
          </a:p>
          <a:p>
            <a:pPr>
              <a:spcBef>
                <a:spcPts val="0"/>
              </a:spcBef>
              <a:spcAft>
                <a:spcPct val="0"/>
              </a:spcAft>
            </a:pPr>
            <a:r>
              <a:rPr lang="en-US"/>
              <a:t>Ijtimoiy tarmoqlarda siyosiy reklamani tartibga solish demokratik jarayonlar uchun rivojlanayotgan muammodir.</a:t>
            </a:r>
          </a:p>
          <a:p>
            <a:pPr>
              <a:spcBef>
                <a:spcPts val="0"/>
              </a:spcBef>
              <a:spcAft>
                <a:spcPct val="0"/>
              </a:spcAft>
            </a:pPr>
            <a:endParaRPr lang="en-US"/>
          </a:p>
          <a:p>
            <a:pPr>
              <a:spcBef>
                <a:spcPts val="0"/>
              </a:spcBef>
              <a:spcAft>
                <a:spcPct val="0"/>
              </a:spcAft>
            </a:pPr>
            <a:r>
              <a:rPr lang="en-US"/>
              <a:t>Raqamli texnologiyalar siyosiy ishtirok va fuqarolarning jalb qilinishi uchun yangi imkoniyatlarni taklif etadi.</a:t>
            </a:r>
          </a:p>
          <a:p>
            <a:pPr>
              <a:spcBef>
                <a:spcPts val="0"/>
              </a:spcBef>
              <a:spcAft>
                <a:spcPct val="0"/>
              </a:spcAft>
            </a:pPr>
            <a:endParaRPr lang="en-US"/>
          </a:p>
          <a:p>
            <a:pPr>
              <a:spcBef>
                <a:spcPts val="0"/>
              </a:spcBef>
              <a:spcAft>
                <a:spcPct val="0"/>
              </a:spcAft>
            </a:pPr>
            <a:r>
              <a:rPr lang="en-US"/>
              <a:t>Katta ma'lumotlar davrida saylovchilar maxfiyligini himoya qilish muhim muammolarni keltirib chiqaradi.</a:t>
            </a:r>
          </a:p>
          <a:p>
            <a:pPr>
              <a:spcBef>
                <a:spcPts val="0"/>
              </a:spcBef>
              <a:spcAft>
                <a:spcPct val="0"/>
              </a:spcAft>
            </a:pPr>
            <a:endParaRPr lang="en-US"/>
          </a:p>
          <a:p>
            <a:pPr>
              <a:spcBef>
                <a:spcPts val="0"/>
              </a:spcBef>
              <a:spcAft>
                <a:spcPct val="0"/>
              </a:spcAft>
            </a:pPr>
            <a:r>
              <a:rPr lang="en-US"/>
              <a:t>Case tadqiqotlari butun dunyo bo'ylab saylovlar va siyosiy harakatlarga raqamli texnologiyalarning chuqur ta'sirini ta'kidlaydi.</a:t>
            </a:r>
          </a:p>
          <a:p>
            <a:pPr>
              <a:spcBef>
                <a:spcPts val="0"/>
              </a:spcBef>
              <a:spcAft>
                <a:spcPct val="0"/>
              </a:spcAft>
            </a:pPr>
            <a:endParaRPr lang="ru-RU"/>
          </a:p>
        </p:txBody>
      </p:sp>
    </p:spTree>
    <p:extLst>
      <p:ext uri="{BB962C8B-B14F-4D97-AF65-F5344CB8AC3E}">
        <p14:creationId xmlns:p14="http://schemas.microsoft.com/office/powerpoint/2010/main" val="2556890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C11547-2FEE-4CA8-820E-6DA5DE67B229}"/>
              </a:ext>
            </a:extLst>
          </p:cNvPr>
          <p:cNvSpPr>
            <a:spLocks noGrp="1"/>
          </p:cNvSpPr>
          <p:nvPr>
            <p:ph type="title"/>
          </p:nvPr>
        </p:nvSpPr>
        <p:spPr/>
        <p:txBody>
          <a:bodyPr>
            <a:normAutofit fontScale="90000"/>
          </a:bodyPr>
          <a:lstStyle/>
          <a:p>
            <a:r>
              <a:rPr lang="en-US"/>
              <a:t>Raqamli asrda inson huquqlarini himoya qilish kelajagi</a:t>
            </a:r>
            <a:br>
              <a:rPr lang="en-US"/>
            </a:br>
            <a:endParaRPr lang="ru-RU"/>
          </a:p>
        </p:txBody>
      </p:sp>
      <p:sp>
        <p:nvSpPr>
          <p:cNvPr id="3" name="Текст 2">
            <a:extLst>
              <a:ext uri="{FF2B5EF4-FFF2-40B4-BE49-F238E27FC236}">
                <a16:creationId xmlns:a16="http://schemas.microsoft.com/office/drawing/2014/main" id="{407DECA0-A228-4A4F-BFB9-58CF461779F9}"/>
              </a:ext>
            </a:extLst>
          </p:cNvPr>
          <p:cNvSpPr>
            <a:spLocks noGrp="1"/>
          </p:cNvSpPr>
          <p:nvPr>
            <p:ph type="body" idx="1"/>
          </p:nvPr>
        </p:nvSpPr>
        <p:spPr/>
        <p:txBody>
          <a:bodyPr>
            <a:normAutofit fontScale="92500" lnSpcReduction="20000"/>
          </a:bodyPr>
          <a:lstStyle/>
          <a:p>
            <a:pPr>
              <a:spcBef>
                <a:spcPts val="0"/>
              </a:spcBef>
              <a:spcAft>
                <a:spcPct val="0"/>
              </a:spcAft>
            </a:pPr>
            <a:r>
              <a:rPr lang="en-US"/>
              <a:t>Raqamli boshqaruvga inson huquqlariga asoslangan yondashuv raqamli asrda huquqlarni himoya qilish uchun juda muhim.</a:t>
            </a:r>
          </a:p>
          <a:p>
            <a:pPr>
              <a:spcBef>
                <a:spcPts val="0"/>
              </a:spcBef>
              <a:spcAft>
                <a:spcPct val="0"/>
              </a:spcAft>
            </a:pPr>
            <a:endParaRPr lang="en-US"/>
          </a:p>
          <a:p>
            <a:pPr>
              <a:spcBef>
                <a:spcPts val="0"/>
              </a:spcBef>
              <a:spcAft>
                <a:spcPct val="0"/>
              </a:spcAft>
            </a:pPr>
            <a:r>
              <a:rPr lang="en-US"/>
              <a:t>Murakkab raqamli huquqlar masalalarini hal qilish uchun ko'p manfaatdor tomonlar hamkorligi juda muhim.</a:t>
            </a:r>
          </a:p>
          <a:p>
            <a:pPr>
              <a:spcBef>
                <a:spcPts val="0"/>
              </a:spcBef>
              <a:spcAft>
                <a:spcPct val="0"/>
              </a:spcAft>
            </a:pPr>
            <a:endParaRPr lang="en-US"/>
          </a:p>
          <a:p>
            <a:pPr>
              <a:spcBef>
                <a:spcPts val="0"/>
              </a:spcBef>
              <a:spcAft>
                <a:spcPct val="0"/>
              </a:spcAft>
            </a:pPr>
            <a:r>
              <a:rPr lang="en-US"/>
              <a:t>Tez texnologik rivojlanishlar bilan bir qatorda davom etayotgan huquqiy va siyosiy moslashtirish zarur.</a:t>
            </a:r>
          </a:p>
          <a:p>
            <a:pPr>
              <a:spcBef>
                <a:spcPts val="0"/>
              </a:spcBef>
              <a:spcAft>
                <a:spcPct val="0"/>
              </a:spcAft>
            </a:pPr>
            <a:endParaRPr lang="en-US"/>
          </a:p>
          <a:p>
            <a:pPr>
              <a:spcBef>
                <a:spcPts val="0"/>
              </a:spcBef>
              <a:spcAft>
                <a:spcPct val="0"/>
              </a:spcAft>
            </a:pPr>
            <a:r>
              <a:rPr lang="en-US"/>
              <a:t>Raqamli savodxonlik tashabbuslar shaxslarni onlayn huquqlarini himoya qilishga qodir qilish uchun juda muhim.</a:t>
            </a:r>
          </a:p>
          <a:p>
            <a:pPr>
              <a:spcBef>
                <a:spcPts val="0"/>
              </a:spcBef>
              <a:spcAft>
                <a:spcPct val="0"/>
              </a:spcAft>
            </a:pPr>
            <a:endParaRPr lang="en-US"/>
          </a:p>
          <a:p>
            <a:pPr>
              <a:spcBef>
                <a:spcPts val="0"/>
              </a:spcBef>
              <a:spcAft>
                <a:spcPct val="0"/>
              </a:spcAft>
            </a:pPr>
            <a:r>
              <a:rPr lang="en-US"/>
              <a:t>Raqamli asrda harakat qilganimizda, inson huquqlari barcha uchun adolatli va teng raqamli kelajakni shakllantirishda markaziy o'rinda qolishi kerak.</a:t>
            </a:r>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ru-RU"/>
          </a:p>
        </p:txBody>
      </p:sp>
    </p:spTree>
    <p:extLst>
      <p:ext uri="{BB962C8B-B14F-4D97-AF65-F5344CB8AC3E}">
        <p14:creationId xmlns:p14="http://schemas.microsoft.com/office/powerpoint/2010/main" val="2247925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6DE236-E1FF-48C8-90C4-6448EAA1BC8A}"/>
              </a:ext>
            </a:extLst>
          </p:cNvPr>
          <p:cNvSpPr>
            <a:spLocks noGrp="1"/>
          </p:cNvSpPr>
          <p:nvPr>
            <p:ph type="title"/>
          </p:nvPr>
        </p:nvSpPr>
        <p:spPr/>
        <p:txBody>
          <a:bodyPr/>
          <a:lstStyle/>
          <a:p>
            <a:r>
              <a:rPr lang="en-US"/>
              <a:t>Ijtimoiy tarmoqlarni tartibga solishga kirish</a:t>
            </a:r>
            <a:br>
              <a:rPr lang="en-US"/>
            </a:br>
            <a:endParaRPr lang="ru-RU"/>
          </a:p>
        </p:txBody>
      </p:sp>
      <p:sp>
        <p:nvSpPr>
          <p:cNvPr id="3" name="Текст 2">
            <a:extLst>
              <a:ext uri="{FF2B5EF4-FFF2-40B4-BE49-F238E27FC236}">
                <a16:creationId xmlns:a16="http://schemas.microsoft.com/office/drawing/2014/main" id="{6F2E5251-7F09-48DE-AD9C-1428DDBE2992}"/>
              </a:ext>
            </a:extLst>
          </p:cNvPr>
          <p:cNvSpPr>
            <a:spLocks noGrp="1"/>
          </p:cNvSpPr>
          <p:nvPr>
            <p:ph type="body" idx="1"/>
          </p:nvPr>
        </p:nvSpPr>
        <p:spPr/>
        <p:txBody>
          <a:bodyPr>
            <a:normAutofit fontScale="77500" lnSpcReduction="20000"/>
          </a:bodyPr>
          <a:lstStyle/>
          <a:p>
            <a:pPr>
              <a:spcBef>
                <a:spcPts val="0"/>
              </a:spcBef>
              <a:spcAft>
                <a:spcPct val="0"/>
              </a:spcAft>
            </a:pPr>
            <a:r>
              <a:rPr lang="en-US"/>
              <a:t>Ijtimoiy tarmoqlar zamonaviy kommunikatsiyani qayta shakllantirdi, foydalanuvchi huquqlari va platforma majburiyatlarini muvozanatlash uchun ehtiyotkorona huquqiy tartibga solishni talab qiladi.</a:t>
            </a:r>
          </a:p>
          <a:p>
            <a:pPr>
              <a:spcBef>
                <a:spcPts val="0"/>
              </a:spcBef>
              <a:spcAft>
                <a:spcPct val="0"/>
              </a:spcAft>
            </a:pPr>
            <a:endParaRPr lang="en-US"/>
          </a:p>
          <a:p>
            <a:pPr>
              <a:spcBef>
                <a:spcPts val="0"/>
              </a:spcBef>
              <a:spcAft>
                <a:spcPct val="0"/>
              </a:spcAft>
            </a:pPr>
            <a:r>
              <a:rPr lang="en-US"/>
              <a:t>Asosiy muammolarga kontent moderatsiyasi, ma'lumotlarni himoya qilish, raqobat va foydalanuvchi huquqlari kiradi.</a:t>
            </a:r>
          </a:p>
          <a:p>
            <a:pPr>
              <a:spcBef>
                <a:spcPts val="0"/>
              </a:spcBef>
              <a:spcAft>
                <a:spcPct val="0"/>
              </a:spcAft>
            </a:pPr>
            <a:endParaRPr lang="en-US"/>
          </a:p>
          <a:p>
            <a:pPr>
              <a:spcBef>
                <a:spcPts val="0"/>
              </a:spcBef>
              <a:spcAft>
                <a:spcPct val="0"/>
              </a:spcAft>
            </a:pPr>
            <a:r>
              <a:rPr lang="en-US"/>
              <a:t>Tartibga solish o'zini o'zi tartibga solishdan hukumat aralashuvining ko'payishigacha rivojlandi, "platforma javobgarligi" va "g'amxo'rlik majburiyati" kabi tushunchalarni joriy etdi.</a:t>
            </a:r>
          </a:p>
          <a:p>
            <a:pPr>
              <a:spcBef>
                <a:spcPts val="0"/>
              </a:spcBef>
              <a:spcAft>
                <a:spcPct val="0"/>
              </a:spcAft>
            </a:pPr>
            <a:endParaRPr lang="en-US"/>
          </a:p>
          <a:p>
            <a:pPr>
              <a:spcBef>
                <a:spcPts val="0"/>
              </a:spcBef>
              <a:spcAft>
                <a:spcPct val="0"/>
              </a:spcAft>
            </a:pPr>
            <a:r>
              <a:rPr lang="en-US"/>
              <a:t>Turli xil ijtimoiy media platformalar o'ziga xos tartibga solish muammolarini keltirib chiqaradi, masalan, ijtimoiy tarmoq saytlari uchun ma'lumotlarni himoya qilish va video almashish platformalari uchun mualliflik huquqini buzish.</a:t>
            </a:r>
          </a:p>
          <a:p>
            <a:pPr>
              <a:spcBef>
                <a:spcPts val="0"/>
              </a:spcBef>
              <a:spcAft>
                <a:spcPct val="0"/>
              </a:spcAft>
            </a:pPr>
            <a:endParaRPr lang="en-US"/>
          </a:p>
          <a:p>
            <a:pPr>
              <a:spcBef>
                <a:spcPts val="0"/>
              </a:spcBef>
              <a:spcAft>
                <a:spcPct val="0"/>
              </a:spcAft>
            </a:pPr>
            <a:r>
              <a:rPr lang="en-US"/>
              <a:t>Bu xilma-xil landshaft har bir turdagi platformaning o'ziga xos muammolarini hal qilish uchun moslashuvchan huquqiy doiralarni talab qiladi, innovatsiya va foydalanuvchilarni himoya qilish o'rtasidagi muvozanatni saqlab qolgan holda.</a:t>
            </a:r>
          </a:p>
          <a:p>
            <a:pPr>
              <a:spcBef>
                <a:spcPts val="0"/>
              </a:spcBef>
              <a:spcAft>
                <a:spcPct val="0"/>
              </a:spcAft>
            </a:pPr>
            <a:endParaRPr lang="ru-RU"/>
          </a:p>
        </p:txBody>
      </p:sp>
    </p:spTree>
    <p:extLst>
      <p:ext uri="{BB962C8B-B14F-4D97-AF65-F5344CB8AC3E}">
        <p14:creationId xmlns:p14="http://schemas.microsoft.com/office/powerpoint/2010/main" val="60814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4B026C-B936-43BF-A29F-D4E6AB818D9A}"/>
              </a:ext>
            </a:extLst>
          </p:cNvPr>
          <p:cNvSpPr>
            <a:spLocks noGrp="1"/>
          </p:cNvSpPr>
          <p:nvPr>
            <p:ph type="title"/>
          </p:nvPr>
        </p:nvSpPr>
        <p:spPr/>
        <p:txBody>
          <a:bodyPr>
            <a:normAutofit fontScale="90000"/>
          </a:bodyPr>
          <a:lstStyle/>
          <a:p>
            <a:r>
              <a:rPr lang="en-US"/>
              <a:t>Ijtimoiy media platformalarining huquqiy tasnifi</a:t>
            </a:r>
            <a:br>
              <a:rPr lang="en-US"/>
            </a:br>
            <a:endParaRPr lang="ru-RU"/>
          </a:p>
        </p:txBody>
      </p:sp>
      <p:sp>
        <p:nvSpPr>
          <p:cNvPr id="3" name="Текст 2">
            <a:extLst>
              <a:ext uri="{FF2B5EF4-FFF2-40B4-BE49-F238E27FC236}">
                <a16:creationId xmlns:a16="http://schemas.microsoft.com/office/drawing/2014/main" id="{CE596B79-8650-456D-B480-0439FBFE890F}"/>
              </a:ext>
            </a:extLst>
          </p:cNvPr>
          <p:cNvSpPr>
            <a:spLocks noGrp="1"/>
          </p:cNvSpPr>
          <p:nvPr>
            <p:ph type="body" idx="1"/>
          </p:nvPr>
        </p:nvSpPr>
        <p:spPr/>
        <p:txBody>
          <a:bodyPr>
            <a:normAutofit fontScale="77500" lnSpcReduction="20000"/>
          </a:bodyPr>
          <a:lstStyle/>
          <a:p>
            <a:pPr>
              <a:spcBef>
                <a:spcPts val="0"/>
              </a:spcBef>
              <a:spcAft>
                <a:spcPct val="0"/>
              </a:spcAft>
            </a:pPr>
            <a:r>
              <a:rPr lang="en-US"/>
              <a:t>Ijtimoiy media platformalarining huquqiy tasnifi munozarali bo'lib qolmoqda, javobgarlik va tartibga solish majburiyatlariga ta'sir qiladi.</a:t>
            </a:r>
          </a:p>
          <a:p>
            <a:pPr>
              <a:spcBef>
                <a:spcPts val="0"/>
              </a:spcBef>
              <a:spcAft>
                <a:spcPct val="0"/>
              </a:spcAft>
            </a:pPr>
            <a:endParaRPr lang="en-US"/>
          </a:p>
          <a:p>
            <a:pPr>
              <a:spcBef>
                <a:spcPts val="0"/>
              </a:spcBef>
              <a:spcAft>
                <a:spcPct val="0"/>
              </a:spcAft>
            </a:pPr>
            <a:r>
              <a:rPr lang="en-US"/>
              <a:t>AQSh Kommunikatsiyalar to'g'risidagi qonunining 230-bo'limi foydalanuvchilar tomonidan yaratilgan kontent uchun keng immunitetni ta'minlaydi, Yevropa Ittifoqining Raqamli xizmatlar to'g'risidagi qonuni esa yanada nozik yondashuvni qabul qiladi.</a:t>
            </a:r>
          </a:p>
          <a:p>
            <a:pPr>
              <a:spcBef>
                <a:spcPts val="0"/>
              </a:spcBef>
              <a:spcAft>
                <a:spcPct val="0"/>
              </a:spcAft>
            </a:pPr>
            <a:endParaRPr lang="en-US"/>
          </a:p>
          <a:p>
            <a:pPr>
              <a:spcBef>
                <a:spcPts val="0"/>
              </a:spcBef>
              <a:spcAft>
                <a:spcPct val="0"/>
              </a:spcAft>
            </a:pPr>
            <a:r>
              <a:rPr lang="en-US"/>
              <a:t>Platformalarni nashriyotchi yoki neytral vositachi sifatida ko'rish bo'yicha munozara davom etmoqda, Stratton Oakmont v. Prodigy Services Co. kabi ishlar ta'sir ko'rsatmoqda.</a:t>
            </a:r>
          </a:p>
          <a:p>
            <a:pPr>
              <a:spcBef>
                <a:spcPts val="0"/>
              </a:spcBef>
              <a:spcAft>
                <a:spcPct val="0"/>
              </a:spcAft>
            </a:pPr>
            <a:endParaRPr lang="en-US"/>
          </a:p>
          <a:p>
            <a:pPr>
              <a:spcBef>
                <a:spcPts val="0"/>
              </a:spcBef>
              <a:spcAft>
                <a:spcPct val="0"/>
              </a:spcAft>
            </a:pPr>
            <a:r>
              <a:rPr lang="en-US"/>
              <a:t>An'anaviy media tartib-qoidalari ko'pincha ijtimoiy tarmoqlar uchun yetarli bo'lmaydi, yangi doiralarni talab qiladi.</a:t>
            </a:r>
          </a:p>
          <a:p>
            <a:pPr>
              <a:spcBef>
                <a:spcPts val="0"/>
              </a:spcBef>
              <a:spcAft>
                <a:spcPct val="0"/>
              </a:spcAft>
            </a:pPr>
            <a:endParaRPr lang="en-US"/>
          </a:p>
          <a:p>
            <a:pPr>
              <a:spcBef>
                <a:spcPts val="0"/>
              </a:spcBef>
              <a:spcAft>
                <a:spcPct val="0"/>
              </a:spcAft>
            </a:pPr>
            <a:r>
              <a:rPr lang="en-US"/>
              <a:t>Platforma javobgarligiga yondashuvlar yurisdiksiyalar bo'ylab sezilarli darajada farq qiladi, AQSh keng immunitetni taklif etadi, Yevropa Ittifoqi shartli javobgarlikni joriy etadi, Buyuk Britaniya esa g'amxo'rlik majburiyati modelini taklif qilmoqda.</a:t>
            </a:r>
          </a:p>
          <a:p>
            <a:pPr>
              <a:spcBef>
                <a:spcPts val="0"/>
              </a:spcBef>
              <a:spcAft>
                <a:spcPct val="0"/>
              </a:spcAft>
            </a:pPr>
            <a:endParaRPr lang="ru-RU"/>
          </a:p>
        </p:txBody>
      </p:sp>
    </p:spTree>
    <p:extLst>
      <p:ext uri="{BB962C8B-B14F-4D97-AF65-F5344CB8AC3E}">
        <p14:creationId xmlns:p14="http://schemas.microsoft.com/office/powerpoint/2010/main" val="4208550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9D4AB1-C16F-4F9E-8B2A-ACF4BC43380D}"/>
              </a:ext>
            </a:extLst>
          </p:cNvPr>
          <p:cNvSpPr>
            <a:spLocks noGrp="1"/>
          </p:cNvSpPr>
          <p:nvPr>
            <p:ph type="title"/>
          </p:nvPr>
        </p:nvSpPr>
        <p:spPr/>
        <p:txBody>
          <a:bodyPr>
            <a:normAutofit fontScale="90000"/>
          </a:bodyPr>
          <a:lstStyle/>
          <a:p>
            <a:r>
              <a:rPr lang="en-US"/>
              <a:t>Ijtimoiy media platformalarida kontent moderatsiyasi</a:t>
            </a:r>
            <a:br>
              <a:rPr lang="en-US"/>
            </a:br>
            <a:endParaRPr lang="ru-RU"/>
          </a:p>
        </p:txBody>
      </p:sp>
      <p:sp>
        <p:nvSpPr>
          <p:cNvPr id="3" name="Текст 2">
            <a:extLst>
              <a:ext uri="{FF2B5EF4-FFF2-40B4-BE49-F238E27FC236}">
                <a16:creationId xmlns:a16="http://schemas.microsoft.com/office/drawing/2014/main" id="{B60EC4EC-0C20-4D5C-A6A3-E21A09FBAE9C}"/>
              </a:ext>
            </a:extLst>
          </p:cNvPr>
          <p:cNvSpPr>
            <a:spLocks noGrp="1"/>
          </p:cNvSpPr>
          <p:nvPr>
            <p:ph type="body" idx="1"/>
          </p:nvPr>
        </p:nvSpPr>
        <p:spPr/>
        <p:txBody>
          <a:bodyPr>
            <a:normAutofit fontScale="77500" lnSpcReduction="20000"/>
          </a:bodyPr>
          <a:lstStyle/>
          <a:p>
            <a:pPr>
              <a:spcBef>
                <a:spcPts val="0"/>
              </a:spcBef>
              <a:spcAft>
                <a:spcPct val="0"/>
              </a:spcAft>
            </a:pPr>
            <a:r>
              <a:rPr lang="en-US"/>
              <a:t>Ijtimoiy media platformalarida kontent moderatsiyasi erkin ifoda va zararli kontentga qarshi kurashish o'rtasidagi muvozanatni sinab ko'radi.</a:t>
            </a:r>
          </a:p>
          <a:p>
            <a:pPr>
              <a:spcBef>
                <a:spcPts val="0"/>
              </a:spcBef>
              <a:spcAft>
                <a:spcPct val="0"/>
              </a:spcAft>
            </a:pPr>
            <a:endParaRPr lang="en-US"/>
          </a:p>
          <a:p>
            <a:pPr>
              <a:spcBef>
                <a:spcPts val="0"/>
              </a:spcBef>
              <a:spcAft>
                <a:spcPct val="0"/>
              </a:spcAft>
            </a:pPr>
            <a:r>
              <a:rPr lang="en-US"/>
              <a:t>Germaniyaning Tarmoqlarni ijro etish to'g'risidagi qonuni noqonuniy kontentni tezda olib tashlashni talab qiladi, Yevropa Ittifoqining Onlaynda noqonuniy nafrat nutqiga qarshi kurashish bo'yicha xulq-atvor kodeksi esa hamkorlikdagi yondashuvni ifodalaydi.</a:t>
            </a:r>
          </a:p>
          <a:p>
            <a:pPr>
              <a:spcBef>
                <a:spcPts val="0"/>
              </a:spcBef>
              <a:spcAft>
                <a:spcPct val="0"/>
              </a:spcAft>
            </a:pPr>
            <a:endParaRPr lang="en-US"/>
          </a:p>
          <a:p>
            <a:pPr>
              <a:spcBef>
                <a:spcPts val="0"/>
              </a:spcBef>
              <a:spcAft>
                <a:spcPct val="0"/>
              </a:spcAft>
            </a:pPr>
            <a:r>
              <a:rPr lang="en-US"/>
              <a:t>"Zararli" kontentni aniqlash qiyin bo'lib qolmoqda, platforma ko'rsatmalari ko'pincha qonuniy talablardan oshib ketadi.</a:t>
            </a:r>
          </a:p>
          <a:p>
            <a:pPr>
              <a:spcBef>
                <a:spcPts val="0"/>
              </a:spcBef>
              <a:spcAft>
                <a:spcPct val="0"/>
              </a:spcAft>
            </a:pPr>
            <a:endParaRPr lang="en-US"/>
          </a:p>
          <a:p>
            <a:pPr>
              <a:spcBef>
                <a:spcPts val="0"/>
              </a:spcBef>
              <a:spcAft>
                <a:spcPct val="0"/>
              </a:spcAft>
            </a:pPr>
            <a:r>
              <a:rPr lang="en-US"/>
              <a:t>Moderatsiyada sun'iy intellektdan foydalanish aniqlik va noxolislik haqida tashvishlar tug'diradi.</a:t>
            </a:r>
          </a:p>
          <a:p>
            <a:pPr>
              <a:spcBef>
                <a:spcPts val="0"/>
              </a:spcBef>
              <a:spcAft>
                <a:spcPct val="0"/>
              </a:spcAft>
            </a:pPr>
            <a:endParaRPr lang="en-US"/>
          </a:p>
          <a:p>
            <a:pPr>
              <a:spcBef>
                <a:spcPts val="0"/>
              </a:spcBef>
              <a:spcAft>
                <a:spcPct val="0"/>
              </a:spcAft>
            </a:pPr>
            <a:r>
              <a:rPr lang="en-US"/>
              <a:t>Odatiy moderatsiya jarayoni foydalanuvchi xabar berish yoki sun'iy intellekt aniqlashi, dastlabki ko'rib chiqish, murakkab holatlar uchun inson ko'rib chiqishi, qaror qabul qilish va apellyatsiya variantlari bilan foydalanuvchiga xabarnoma yuborishni o'z ichiga oladi.</a:t>
            </a:r>
          </a:p>
          <a:p>
            <a:pPr>
              <a:spcBef>
                <a:spcPts val="0"/>
              </a:spcBef>
              <a:spcAft>
                <a:spcPct val="0"/>
              </a:spcAft>
            </a:pPr>
            <a:endParaRPr lang="ru-RU"/>
          </a:p>
        </p:txBody>
      </p:sp>
    </p:spTree>
    <p:extLst>
      <p:ext uri="{BB962C8B-B14F-4D97-AF65-F5344CB8AC3E}">
        <p14:creationId xmlns:p14="http://schemas.microsoft.com/office/powerpoint/2010/main" val="3809575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996448-514F-4F10-AED2-46839BD35188}"/>
              </a:ext>
            </a:extLst>
          </p:cNvPr>
          <p:cNvSpPr>
            <a:spLocks noGrp="1"/>
          </p:cNvSpPr>
          <p:nvPr>
            <p:ph type="title"/>
          </p:nvPr>
        </p:nvSpPr>
        <p:spPr/>
        <p:txBody>
          <a:bodyPr>
            <a:normAutofit fontScale="90000"/>
          </a:bodyPr>
          <a:lstStyle/>
          <a:p>
            <a:r>
              <a:rPr lang="en-US"/>
              <a:t>Ijtimoiy tarmoqlarda ma'lumotlarni himoya qilish va maxfiylik</a:t>
            </a:r>
            <a:br>
              <a:rPr lang="en-US"/>
            </a:br>
            <a:endParaRPr lang="ru-RU"/>
          </a:p>
        </p:txBody>
      </p:sp>
      <p:sp>
        <p:nvSpPr>
          <p:cNvPr id="3" name="Текст 2">
            <a:extLst>
              <a:ext uri="{FF2B5EF4-FFF2-40B4-BE49-F238E27FC236}">
                <a16:creationId xmlns:a16="http://schemas.microsoft.com/office/drawing/2014/main" id="{0DF658A8-D1BD-466E-ADEE-281417965849}"/>
              </a:ext>
            </a:extLst>
          </p:cNvPr>
          <p:cNvSpPr>
            <a:spLocks noGrp="1"/>
          </p:cNvSpPr>
          <p:nvPr>
            <p:ph type="body" idx="1"/>
          </p:nvPr>
        </p:nvSpPr>
        <p:spPr/>
        <p:txBody>
          <a:bodyPr>
            <a:normAutofit fontScale="85000" lnSpcReduction="20000"/>
          </a:bodyPr>
          <a:lstStyle/>
          <a:p>
            <a:pPr>
              <a:spcBef>
                <a:spcPts val="0"/>
              </a:spcBef>
              <a:spcAft>
                <a:spcPct val="0"/>
              </a:spcAft>
            </a:pPr>
            <a:r>
              <a:rPr lang="en-US"/>
              <a:t>Yevropa Ittifoqining GDPR ma'lumotlarni himoya qilish bo'yicha global standartni o'rnatdi, AQShning CCPA shunga o'xshash himoyani joriy etdi.</a:t>
            </a:r>
          </a:p>
          <a:p>
            <a:pPr>
              <a:spcBef>
                <a:spcPts val="0"/>
              </a:spcBef>
              <a:spcAft>
                <a:spcPct val="0"/>
              </a:spcAft>
            </a:pPr>
            <a:endParaRPr lang="en-US"/>
          </a:p>
          <a:p>
            <a:pPr>
              <a:spcBef>
                <a:spcPts val="0"/>
              </a:spcBef>
              <a:spcAft>
                <a:spcPct val="0"/>
              </a:spcAft>
            </a:pPr>
            <a:r>
              <a:rPr lang="en-US"/>
              <a:t>Facebook-Cambridge Analytica skandali kabi yuqori darajadagi ishlar ma'lumotlarni himoya qilish choralarining yetarli emasligining xavflarini ta'kidlaydi.</a:t>
            </a:r>
          </a:p>
          <a:p>
            <a:pPr>
              <a:spcBef>
                <a:spcPts val="0"/>
              </a:spcBef>
              <a:spcAft>
                <a:spcPct val="0"/>
              </a:spcAft>
            </a:pPr>
            <a:endParaRPr lang="en-US"/>
          </a:p>
          <a:p>
            <a:pPr>
              <a:spcBef>
                <a:spcPts val="0"/>
              </a:spcBef>
              <a:spcAft>
                <a:spcPct val="0"/>
              </a:spcAft>
            </a:pPr>
            <a:r>
              <a:rPr lang="en-US"/>
              <a:t>Ma'lumotlarni qayta ishlash uchun haqiqiy rozilikni olish murakkab ma'lumotlar ekotizimlari tufayli qiyin bo'lib qolmoqda.</a:t>
            </a:r>
          </a:p>
          <a:p>
            <a:pPr>
              <a:spcBef>
                <a:spcPts val="0"/>
              </a:spcBef>
              <a:spcAft>
                <a:spcPct val="0"/>
              </a:spcAft>
            </a:pPr>
            <a:endParaRPr lang="en-US"/>
          </a:p>
          <a:p>
            <a:pPr>
              <a:spcBef>
                <a:spcPts val="0"/>
              </a:spcBef>
              <a:spcAft>
                <a:spcPct val="0"/>
              </a:spcAft>
            </a:pPr>
            <a:r>
              <a:rPr lang="en-US"/>
              <a:t>Ma'lumotlarni ko'chirish huquqi foydalanuvchi nazoratini kuchaytirish maqsadini ko'zlaydi, ammo amalga oshirishdagi muammolarga duch kelmoqda.</a:t>
            </a:r>
          </a:p>
          <a:p>
            <a:pPr>
              <a:spcBef>
                <a:spcPts val="0"/>
              </a:spcBef>
              <a:spcAft>
                <a:spcPct val="0"/>
              </a:spcAft>
            </a:pPr>
            <a:endParaRPr lang="en-US"/>
          </a:p>
          <a:p>
            <a:pPr>
              <a:spcBef>
                <a:spcPts val="0"/>
              </a:spcBef>
              <a:spcAft>
                <a:spcPct val="0"/>
              </a:spcAft>
            </a:pPr>
            <a:r>
              <a:rPr lang="en-US"/>
              <a:t>Ma'lumotlarga asoslangan biznes modellari va foydalanuvchi maxfiylik huquqlari o'rtasidagi ziddiyat ijtimoiy tarmoqlarni tartibga solishning markaziy qismi bo'lib qolmoqda.</a:t>
            </a:r>
          </a:p>
          <a:p>
            <a:pPr>
              <a:spcBef>
                <a:spcPts val="0"/>
              </a:spcBef>
              <a:spcAft>
                <a:spcPct val="0"/>
              </a:spcAft>
            </a:pPr>
            <a:endParaRPr lang="ru-RU"/>
          </a:p>
        </p:txBody>
      </p:sp>
    </p:spTree>
    <p:extLst>
      <p:ext uri="{BB962C8B-B14F-4D97-AF65-F5344CB8AC3E}">
        <p14:creationId xmlns:p14="http://schemas.microsoft.com/office/powerpoint/2010/main" val="90690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3914E-B25A-460F-BE84-43D405349C3A}"/>
              </a:ext>
            </a:extLst>
          </p:cNvPr>
          <p:cNvSpPr>
            <a:spLocks noGrp="1"/>
          </p:cNvSpPr>
          <p:nvPr>
            <p:ph type="title"/>
          </p:nvPr>
        </p:nvSpPr>
        <p:spPr/>
        <p:txBody>
          <a:bodyPr>
            <a:normAutofit fontScale="90000"/>
          </a:bodyPr>
          <a:lstStyle/>
          <a:p>
            <a:r>
              <a:rPr lang="nn-NO"/>
              <a:t>Ijtimoiy tarmoqlarda intellektual mulk huquqlari</a:t>
            </a:r>
            <a:br>
              <a:rPr lang="nn-NO"/>
            </a:br>
            <a:endParaRPr lang="ru-RU"/>
          </a:p>
        </p:txBody>
      </p:sp>
      <p:sp>
        <p:nvSpPr>
          <p:cNvPr id="3" name="Текст 2">
            <a:extLst>
              <a:ext uri="{FF2B5EF4-FFF2-40B4-BE49-F238E27FC236}">
                <a16:creationId xmlns:a16="http://schemas.microsoft.com/office/drawing/2014/main" id="{69A84F5E-84D0-42BA-A924-6C70C730EDDB}"/>
              </a:ext>
            </a:extLst>
          </p:cNvPr>
          <p:cNvSpPr>
            <a:spLocks noGrp="1"/>
          </p:cNvSpPr>
          <p:nvPr>
            <p:ph type="body" idx="1"/>
          </p:nvPr>
        </p:nvSpPr>
        <p:spPr/>
        <p:txBody>
          <a:bodyPr>
            <a:normAutofit fontScale="85000" lnSpcReduction="20000"/>
          </a:bodyPr>
          <a:lstStyle/>
          <a:p>
            <a:pPr>
              <a:spcBef>
                <a:spcPts val="0"/>
              </a:spcBef>
              <a:spcAft>
                <a:spcPct val="0"/>
              </a:spcAft>
            </a:pPr>
            <a:r>
              <a:rPr lang="en-US"/>
              <a:t>Ijtimoiy tarmoqlarda mualliflik huquqi masalalari murakkab, bu Lenz v. Universal Music Corp. kabi ishlarda ko'rsatilgan.</a:t>
            </a:r>
          </a:p>
          <a:p>
            <a:pPr>
              <a:spcBef>
                <a:spcPts val="0"/>
              </a:spcBef>
              <a:spcAft>
                <a:spcPct val="0"/>
              </a:spcAft>
            </a:pPr>
            <a:endParaRPr lang="en-US"/>
          </a:p>
          <a:p>
            <a:pPr>
              <a:spcBef>
                <a:spcPts val="0"/>
              </a:spcBef>
              <a:spcAft>
                <a:spcPct val="0"/>
              </a:spcAft>
            </a:pPr>
            <a:r>
              <a:rPr lang="en-US"/>
              <a:t>Tovar belgisini buzish, jumladan qalbaki tovarlar va qalbaki hisoblar, brend himoyasi uchun muammolar tug'diradi.</a:t>
            </a:r>
          </a:p>
          <a:p>
            <a:pPr>
              <a:spcBef>
                <a:spcPts val="0"/>
              </a:spcBef>
              <a:spcAft>
                <a:spcPct val="0"/>
              </a:spcAft>
            </a:pPr>
            <a:endParaRPr lang="en-US"/>
          </a:p>
          <a:p>
            <a:pPr>
              <a:spcBef>
                <a:spcPts val="0"/>
              </a:spcBef>
              <a:spcAft>
                <a:spcPct val="0"/>
              </a:spcAft>
            </a:pPr>
            <a:r>
              <a:rPr lang="en-US"/>
              <a:t>DMCA mualliflik huquqini amalga oshirish uchun asosni ta'minlaydi, Yevropa Ittifoqining Mualliflik huquqi to'g'risidagi direktivi esa platformalarga ko'proq javobgarlik yuklaydi.</a:t>
            </a:r>
          </a:p>
          <a:p>
            <a:pPr>
              <a:spcBef>
                <a:spcPts val="0"/>
              </a:spcBef>
              <a:spcAft>
                <a:spcPct val="0"/>
              </a:spcAft>
            </a:pPr>
            <a:endParaRPr lang="en-US"/>
          </a:p>
          <a:p>
            <a:pPr>
              <a:spcBef>
                <a:spcPts val="0"/>
              </a:spcBef>
              <a:spcAft>
                <a:spcPct val="0"/>
              </a:spcAft>
            </a:pPr>
            <a:r>
              <a:rPr lang="en-US"/>
              <a:t>Foydalanuvchilar tomonidan yaratilgan kontentda intellektual mulk huquqlarini amalga oshirish kontent hajmi va yurisdiksion masalalar tufayli murakkablashadi.</a:t>
            </a:r>
          </a:p>
          <a:p>
            <a:pPr>
              <a:spcBef>
                <a:spcPts val="0"/>
              </a:spcBef>
              <a:spcAft>
                <a:spcPct val="0"/>
              </a:spcAft>
            </a:pPr>
            <a:endParaRPr lang="en-US"/>
          </a:p>
          <a:p>
            <a:pPr>
              <a:spcBef>
                <a:spcPts val="0"/>
              </a:spcBef>
              <a:spcAft>
                <a:spcPct val="0"/>
              </a:spcAft>
            </a:pPr>
            <a:r>
              <a:rPr lang="en-US"/>
              <a:t>Platforma siyosatlari ko'pincha intellektual mulk normalarini shakllantiradi, ba'zan qonuniy talablardan tashqariga chiqadi.</a:t>
            </a:r>
          </a:p>
          <a:p>
            <a:pPr>
              <a:spcBef>
                <a:spcPts val="0"/>
              </a:spcBef>
              <a:spcAft>
                <a:spcPct val="0"/>
              </a:spcAft>
            </a:pPr>
            <a:endParaRPr lang="ru-RU"/>
          </a:p>
        </p:txBody>
      </p:sp>
    </p:spTree>
    <p:extLst>
      <p:ext uri="{BB962C8B-B14F-4D97-AF65-F5344CB8AC3E}">
        <p14:creationId xmlns:p14="http://schemas.microsoft.com/office/powerpoint/2010/main" val="954979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092C8B-50BF-41DF-98D0-64310BDC1C92}"/>
              </a:ext>
            </a:extLst>
          </p:cNvPr>
          <p:cNvSpPr>
            <a:spLocks noGrp="1"/>
          </p:cNvSpPr>
          <p:nvPr>
            <p:ph type="title"/>
          </p:nvPr>
        </p:nvSpPr>
        <p:spPr/>
        <p:txBody>
          <a:bodyPr>
            <a:normAutofit fontScale="90000"/>
          </a:bodyPr>
          <a:lstStyle/>
          <a:p>
            <a:r>
              <a:rPr lang="en-US"/>
              <a:t>Ijtimoiy tarmoqlarda raqobat qonuni masalalari</a:t>
            </a:r>
            <a:br>
              <a:rPr lang="en-US"/>
            </a:br>
            <a:endParaRPr lang="ru-RU"/>
          </a:p>
        </p:txBody>
      </p:sp>
      <p:sp>
        <p:nvSpPr>
          <p:cNvPr id="3" name="Текст 2">
            <a:extLst>
              <a:ext uri="{FF2B5EF4-FFF2-40B4-BE49-F238E27FC236}">
                <a16:creationId xmlns:a16="http://schemas.microsoft.com/office/drawing/2014/main" id="{EF346CC7-830B-4257-BD87-9895DDFA3AE7}"/>
              </a:ext>
            </a:extLst>
          </p:cNvPr>
          <p:cNvSpPr>
            <a:spLocks noGrp="1"/>
          </p:cNvSpPr>
          <p:nvPr>
            <p:ph type="body" idx="1"/>
          </p:nvPr>
        </p:nvSpPr>
        <p:spPr/>
        <p:txBody>
          <a:bodyPr>
            <a:normAutofit fontScale="85000" lnSpcReduction="20000"/>
          </a:bodyPr>
          <a:lstStyle/>
          <a:p>
            <a:pPr>
              <a:spcBef>
                <a:spcPts val="0"/>
              </a:spcBef>
              <a:spcAft>
                <a:spcPct val="0"/>
              </a:spcAft>
            </a:pPr>
            <a:r>
              <a:rPr lang="en-US"/>
              <a:t>FTC v. Facebook da'vosi ijtimoiy tarmoqlarda potentsial monopolistik amaliyotlarni ko'proq tekshirishni ko'rsatadi.</a:t>
            </a:r>
          </a:p>
          <a:p>
            <a:pPr>
              <a:spcBef>
                <a:spcPts val="0"/>
              </a:spcBef>
              <a:spcAft>
                <a:spcPct val="0"/>
              </a:spcAft>
            </a:pPr>
            <a:endParaRPr lang="en-US"/>
          </a:p>
          <a:p>
            <a:pPr>
              <a:spcBef>
                <a:spcPts val="0"/>
              </a:spcBef>
              <a:spcAft>
                <a:spcPct val="0"/>
              </a:spcAft>
            </a:pPr>
            <a:r>
              <a:rPr lang="en-US"/>
              <a:t>Yevropa Ittifoqining Raqamli bozorlar to'g'risidagi qonuni yirik platformalarning bozor kuchini hal qilishga qaratilgan.</a:t>
            </a:r>
          </a:p>
          <a:p>
            <a:pPr>
              <a:spcBef>
                <a:spcPts val="0"/>
              </a:spcBef>
              <a:spcAft>
                <a:spcPct val="0"/>
              </a:spcAft>
            </a:pPr>
            <a:endParaRPr lang="en-US"/>
          </a:p>
          <a:p>
            <a:pPr>
              <a:spcBef>
                <a:spcPts val="0"/>
              </a:spcBef>
              <a:spcAft>
                <a:spcPct val="0"/>
              </a:spcAft>
            </a:pPr>
            <a:r>
              <a:rPr lang="en-US"/>
              <a:t>Ijtimoiy media antimonopol ishlarida tegishli bozorlarni aniqlash ko'p tomonlama biznes modellar va ma'lumotlarning roli tufayli qiyin.</a:t>
            </a:r>
          </a:p>
          <a:p>
            <a:pPr>
              <a:spcBef>
                <a:spcPts val="0"/>
              </a:spcBef>
              <a:spcAft>
                <a:spcPct val="0"/>
              </a:spcAft>
            </a:pPr>
            <a:endParaRPr lang="en-US"/>
          </a:p>
          <a:p>
            <a:pPr>
              <a:spcBef>
                <a:spcPts val="0"/>
              </a:spcBef>
              <a:spcAft>
                <a:spcPct val="0"/>
              </a:spcAft>
            </a:pPr>
            <a:r>
              <a:rPr lang="en-US"/>
              <a:t>Tarmoq effektlari ijtimoiy media bozorida yangi ishtirokchilar uchun muammolar yaratadi.</a:t>
            </a:r>
          </a:p>
          <a:p>
            <a:pPr>
              <a:spcBef>
                <a:spcPts val="0"/>
              </a:spcBef>
              <a:spcAft>
                <a:spcPct val="0"/>
              </a:spcAft>
            </a:pPr>
            <a:endParaRPr lang="en-US"/>
          </a:p>
          <a:p>
            <a:pPr>
              <a:spcBef>
                <a:spcPts val="0"/>
              </a:spcBef>
              <a:spcAft>
                <a:spcPct val="0"/>
              </a:spcAft>
            </a:pPr>
            <a:r>
              <a:rPr lang="en-US"/>
              <a:t>Ijtimoiy media bozorlaridagi raqobat dinamikasi kuchli tarmoq effektlari, ma'lumotlarga asoslangan miqyos iqtisodiyoti, tez texnologik o'zgarishlar va ko'p tomonlama platforma biznes modellari bilan xarakterlanadi.</a:t>
            </a:r>
          </a:p>
          <a:p>
            <a:pPr>
              <a:spcBef>
                <a:spcPts val="0"/>
              </a:spcBef>
              <a:spcAft>
                <a:spcPct val="0"/>
              </a:spcAft>
            </a:pPr>
            <a:endParaRPr lang="ru-RU"/>
          </a:p>
        </p:txBody>
      </p:sp>
    </p:spTree>
    <p:extLst>
      <p:ext uri="{BB962C8B-B14F-4D97-AF65-F5344CB8AC3E}">
        <p14:creationId xmlns:p14="http://schemas.microsoft.com/office/powerpoint/2010/main" val="1427888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5654D6-3306-4462-82CD-2E437A0F7617}"/>
              </a:ext>
            </a:extLst>
          </p:cNvPr>
          <p:cNvSpPr>
            <a:spLocks noGrp="1"/>
          </p:cNvSpPr>
          <p:nvPr>
            <p:ph type="title"/>
          </p:nvPr>
        </p:nvSpPr>
        <p:spPr/>
        <p:txBody>
          <a:bodyPr>
            <a:normAutofit fontScale="90000"/>
          </a:bodyPr>
          <a:lstStyle/>
          <a:p>
            <a:r>
              <a:rPr lang="en-US"/>
              <a:t>Ijtimoiy tarmoqlarda sun'iy intellektdan foydalanish</a:t>
            </a:r>
            <a:br>
              <a:rPr lang="en-US"/>
            </a:br>
            <a:endParaRPr lang="ru-RU"/>
          </a:p>
        </p:txBody>
      </p:sp>
      <p:sp>
        <p:nvSpPr>
          <p:cNvPr id="3" name="Текст 2">
            <a:extLst>
              <a:ext uri="{FF2B5EF4-FFF2-40B4-BE49-F238E27FC236}">
                <a16:creationId xmlns:a16="http://schemas.microsoft.com/office/drawing/2014/main" id="{D6703232-5F9E-46A0-8824-A40AFE50AA87}"/>
              </a:ext>
            </a:extLst>
          </p:cNvPr>
          <p:cNvSpPr>
            <a:spLocks noGrp="1"/>
          </p:cNvSpPr>
          <p:nvPr>
            <p:ph type="body" idx="1"/>
          </p:nvPr>
        </p:nvSpPr>
        <p:spPr/>
        <p:txBody>
          <a:bodyPr>
            <a:normAutofit fontScale="85000" lnSpcReduction="20000"/>
          </a:bodyPr>
          <a:lstStyle/>
          <a:p>
            <a:pPr>
              <a:spcBef>
                <a:spcPts val="0"/>
              </a:spcBef>
              <a:spcAft>
                <a:spcPct val="0"/>
              </a:spcAft>
            </a:pPr>
            <a:r>
              <a:rPr lang="en-US"/>
              <a:t>Kontent moderatsiyasida algoritmik noxolislik kamsitish muammolarini keltirib chiqaradi.</a:t>
            </a:r>
          </a:p>
          <a:p>
            <a:pPr>
              <a:spcBef>
                <a:spcPts val="0"/>
              </a:spcBef>
              <a:spcAft>
                <a:spcPct val="0"/>
              </a:spcAft>
            </a:pPr>
            <a:endParaRPr lang="en-US"/>
          </a:p>
          <a:p>
            <a:pPr>
              <a:spcBef>
                <a:spcPts val="0"/>
              </a:spcBef>
              <a:spcAft>
                <a:spcPct val="0"/>
              </a:spcAft>
            </a:pPr>
            <a:r>
              <a:rPr lang="en-US"/>
              <a:t>Sun'iy intellekt qaror qabul qilishda shaffoflik yo'qligi GDPRning "tushuntirish huquqi" kabi qonuniy talablarga zid keladi.</a:t>
            </a:r>
          </a:p>
          <a:p>
            <a:pPr>
              <a:spcBef>
                <a:spcPts val="0"/>
              </a:spcBef>
              <a:spcAft>
                <a:spcPct val="0"/>
              </a:spcAft>
            </a:pPr>
            <a:endParaRPr lang="en-US"/>
          </a:p>
          <a:p>
            <a:pPr>
              <a:spcBef>
                <a:spcPts val="0"/>
              </a:spcBef>
              <a:spcAft>
                <a:spcPct val="0"/>
              </a:spcAft>
            </a:pPr>
            <a:r>
              <a:rPr lang="en-US"/>
              <a:t>Sun'iy intellektga asoslangan ma'lumotlarni tahlil qilish ijtimoiy media platformalarida maxfiylik muammolarini keltirib chiqaradi.</a:t>
            </a:r>
          </a:p>
          <a:p>
            <a:pPr>
              <a:spcBef>
                <a:spcPts val="0"/>
              </a:spcBef>
              <a:spcAft>
                <a:spcPct val="0"/>
              </a:spcAft>
            </a:pPr>
            <a:endParaRPr lang="en-US"/>
          </a:p>
          <a:p>
            <a:pPr>
              <a:spcBef>
                <a:spcPts val="0"/>
              </a:spcBef>
              <a:spcAft>
                <a:spcPct val="0"/>
              </a:spcAft>
            </a:pPr>
            <a:r>
              <a:rPr lang="en-US"/>
              <a:t>Sun'iy intellekt yordamida yaratilgan noto'g'ri ma'lumotlar, masalan, deepfake'lar, ijtimoiy tarmoqlar uchun yangi muammolarni keltirib chiqaradi.</a:t>
            </a:r>
          </a:p>
          <a:p>
            <a:pPr>
              <a:spcBef>
                <a:spcPts val="0"/>
              </a:spcBef>
              <a:spcAft>
                <a:spcPct val="0"/>
              </a:spcAft>
            </a:pPr>
            <a:endParaRPr lang="en-US"/>
          </a:p>
          <a:p>
            <a:pPr>
              <a:spcBef>
                <a:spcPts val="0"/>
              </a:spcBef>
              <a:spcAft>
                <a:spcPct val="0"/>
              </a:spcAft>
            </a:pPr>
            <a:r>
              <a:rPr lang="en-US"/>
              <a:t>Ijtimoiy tarmoqlarda sun'iy intellektning asosiy xavflariga algoritmik noxolislik, maxfiylikning buzilishi, noto'g'ri ma'lumotlarning tarqalishi va intellektual mulk huquqlarining buzilishi kiradi, ularning har biri maxsus huquqiy yondashuvlarni talab qiladi.</a:t>
            </a:r>
          </a:p>
          <a:p>
            <a:pPr>
              <a:spcBef>
                <a:spcPts val="0"/>
              </a:spcBef>
              <a:spcAft>
                <a:spcPct val="0"/>
              </a:spcAft>
            </a:pPr>
            <a:endParaRPr lang="ru-RU"/>
          </a:p>
        </p:txBody>
      </p:sp>
    </p:spTree>
    <p:extLst>
      <p:ext uri="{BB962C8B-B14F-4D97-AF65-F5344CB8AC3E}">
        <p14:creationId xmlns:p14="http://schemas.microsoft.com/office/powerpoint/2010/main" val="1353066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C7733D-42C1-4F97-8BE2-9AE280F3B00F}"/>
              </a:ext>
            </a:extLst>
          </p:cNvPr>
          <p:cNvSpPr>
            <a:spLocks noGrp="1"/>
          </p:cNvSpPr>
          <p:nvPr>
            <p:ph type="title"/>
          </p:nvPr>
        </p:nvSpPr>
        <p:spPr/>
        <p:txBody>
          <a:bodyPr>
            <a:normAutofit fontScale="90000"/>
          </a:bodyPr>
          <a:lstStyle/>
          <a:p>
            <a:r>
              <a:rPr lang="en-US"/>
              <a:t>Ijtimoiy tarmoqlarda yosh cheklovlari va voyaga yetmaganlarni himoya qilish</a:t>
            </a:r>
            <a:br>
              <a:rPr lang="en-US"/>
            </a:br>
            <a:endParaRPr lang="ru-RU"/>
          </a:p>
        </p:txBody>
      </p:sp>
      <p:sp>
        <p:nvSpPr>
          <p:cNvPr id="3" name="Текст 2">
            <a:extLst>
              <a:ext uri="{FF2B5EF4-FFF2-40B4-BE49-F238E27FC236}">
                <a16:creationId xmlns:a16="http://schemas.microsoft.com/office/drawing/2014/main" id="{0B394E0C-A24A-4612-B3E1-C1F340E12D62}"/>
              </a:ext>
            </a:extLst>
          </p:cNvPr>
          <p:cNvSpPr>
            <a:spLocks noGrp="1"/>
          </p:cNvSpPr>
          <p:nvPr>
            <p:ph type="body" idx="1"/>
          </p:nvPr>
        </p:nvSpPr>
        <p:spPr/>
        <p:txBody>
          <a:bodyPr>
            <a:normAutofit fontScale="85000" lnSpcReduction="10000"/>
          </a:bodyPr>
          <a:lstStyle/>
          <a:p>
            <a:pPr>
              <a:spcBef>
                <a:spcPts val="0"/>
              </a:spcBef>
              <a:spcAft>
                <a:spcPct val="0"/>
              </a:spcAft>
            </a:pPr>
            <a:r>
              <a:rPr lang="en-US"/>
              <a:t>COPPA bolalar ma'lumotlarini to'plash uchun standartlarni belgilaydi, Buyuk Britaniyaning Yoshga mos dizayn kodeksi esa keng qamrovli talablarni joriy etadi.</a:t>
            </a:r>
          </a:p>
          <a:p>
            <a:pPr>
              <a:spcBef>
                <a:spcPts val="0"/>
              </a:spcBef>
              <a:spcAft>
                <a:spcPct val="0"/>
              </a:spcAft>
            </a:pPr>
            <a:endParaRPr lang="en-US"/>
          </a:p>
          <a:p>
            <a:pPr>
              <a:spcBef>
                <a:spcPts val="0"/>
              </a:spcBef>
              <a:spcAft>
                <a:spcPct val="0"/>
              </a:spcAft>
            </a:pPr>
            <a:r>
              <a:rPr lang="en-US"/>
              <a:t>Yoshni tekshirish mexanizmlari maxfiylik muammolarini keltirib chiqaradi va ijtimoiy platformalarda amalga oshirishdagi muammolarga duch keladi.</a:t>
            </a:r>
          </a:p>
          <a:p>
            <a:pPr>
              <a:spcBef>
                <a:spcPts val="0"/>
              </a:spcBef>
              <a:spcAft>
                <a:spcPct val="0"/>
              </a:spcAft>
            </a:pPr>
            <a:endParaRPr lang="en-US"/>
          </a:p>
          <a:p>
            <a:pPr>
              <a:spcBef>
                <a:spcPts val="0"/>
              </a:spcBef>
              <a:spcAft>
                <a:spcPct val="0"/>
              </a:spcAft>
            </a:pPr>
            <a:r>
              <a:rPr lang="en-US"/>
              <a:t>Voyaga yetmaganlar uchun kontentni filtrlash xavfsizlik bilan tsenzura muammolari o'rtasida muvozanatni saqlashi kerak.</a:t>
            </a:r>
          </a:p>
          <a:p>
            <a:pPr>
              <a:spcBef>
                <a:spcPts val="0"/>
              </a:spcBef>
              <a:spcAft>
                <a:spcPct val="0"/>
              </a:spcAft>
            </a:pPr>
            <a:endParaRPr lang="en-US"/>
          </a:p>
          <a:p>
            <a:pPr>
              <a:spcBef>
                <a:spcPts val="0"/>
              </a:spcBef>
              <a:spcAft>
                <a:spcPct val="0"/>
              </a:spcAft>
            </a:pPr>
            <a:r>
              <a:rPr lang="en-US"/>
              <a:t>Kiberbulingga qarshi huquqiy yondashuvlar ko'pincha platforma javobgarligi, ta'lim va huquqni muhofaza qilishni birlashtiradi.</a:t>
            </a:r>
          </a:p>
          <a:p>
            <a:pPr>
              <a:spcBef>
                <a:spcPts val="0"/>
              </a:spcBef>
              <a:spcAft>
                <a:spcPct val="0"/>
              </a:spcAft>
            </a:pPr>
            <a:endParaRPr lang="en-US"/>
          </a:p>
          <a:p>
            <a:pPr>
              <a:spcBef>
                <a:spcPts val="0"/>
              </a:spcBef>
              <a:spcAft>
                <a:spcPct val="0"/>
              </a:spcAft>
            </a:pPr>
            <a:r>
              <a:rPr lang="en-US"/>
              <a:t>Maxsus masalalarga noo'rin kontentga duch kelish, onlayn grooming, kiberbulling, ortiqcha ekran vaqti va voyaga yetmaganlardan ma'lumot to'plash kiradi.</a:t>
            </a:r>
          </a:p>
          <a:p>
            <a:pPr>
              <a:spcBef>
                <a:spcPts val="0"/>
              </a:spcBef>
              <a:spcAft>
                <a:spcPct val="0"/>
              </a:spcAft>
            </a:pPr>
            <a:endParaRPr lang="ru-RU"/>
          </a:p>
        </p:txBody>
      </p:sp>
    </p:spTree>
    <p:extLst>
      <p:ext uri="{BB962C8B-B14F-4D97-AF65-F5344CB8AC3E}">
        <p14:creationId xmlns:p14="http://schemas.microsoft.com/office/powerpoint/2010/main" val="271945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273D75-1152-4C8E-A92E-A926A57C59C0}"/>
              </a:ext>
            </a:extLst>
          </p:cNvPr>
          <p:cNvSpPr>
            <a:spLocks noGrp="1"/>
          </p:cNvSpPr>
          <p:nvPr>
            <p:ph type="title"/>
          </p:nvPr>
        </p:nvSpPr>
        <p:spPr/>
        <p:txBody>
          <a:bodyPr>
            <a:normAutofit fontScale="90000"/>
          </a:bodyPr>
          <a:lstStyle/>
          <a:p>
            <a:r>
              <a:rPr lang="en-US"/>
              <a:t>Ijtimoiy tarmoqlarda soxta yangiliklar va dezinformatsiya</a:t>
            </a:r>
            <a:br>
              <a:rPr lang="en-US"/>
            </a:br>
            <a:endParaRPr lang="ru-RU"/>
          </a:p>
        </p:txBody>
      </p:sp>
      <p:sp>
        <p:nvSpPr>
          <p:cNvPr id="3" name="Текст 2">
            <a:extLst>
              <a:ext uri="{FF2B5EF4-FFF2-40B4-BE49-F238E27FC236}">
                <a16:creationId xmlns:a16="http://schemas.microsoft.com/office/drawing/2014/main" id="{74DB1956-1546-4FC7-8451-097C77C5B921}"/>
              </a:ext>
            </a:extLst>
          </p:cNvPr>
          <p:cNvSpPr>
            <a:spLocks noGrp="1"/>
          </p:cNvSpPr>
          <p:nvPr>
            <p:ph type="body" idx="1"/>
          </p:nvPr>
        </p:nvSpPr>
        <p:spPr/>
        <p:txBody>
          <a:bodyPr>
            <a:normAutofit fontScale="85000" lnSpcReduction="20000"/>
          </a:bodyPr>
          <a:lstStyle/>
          <a:p>
            <a:pPr>
              <a:spcBef>
                <a:spcPts val="0"/>
              </a:spcBef>
              <a:spcAft>
                <a:spcPct val="0"/>
              </a:spcAft>
            </a:pPr>
            <a:r>
              <a:rPr lang="en-US"/>
              <a:t>Singapurning POFMA kontentni olib tashlash uchun keng vakolatlar beradi, Yevropa Ittifoqi esa soxta yangiliklar aniqlash va koordinatsiyasini yaxshilashga e'tibor qaratadi.</a:t>
            </a:r>
          </a:p>
          <a:p>
            <a:pPr>
              <a:spcBef>
                <a:spcPts val="0"/>
              </a:spcBef>
              <a:spcAft>
                <a:spcPct val="0"/>
              </a:spcAft>
            </a:pPr>
            <a:endParaRPr lang="en-US"/>
          </a:p>
          <a:p>
            <a:pPr>
              <a:spcBef>
                <a:spcPts val="0"/>
              </a:spcBef>
              <a:spcAft>
                <a:spcPct val="0"/>
              </a:spcAft>
            </a:pPr>
            <a:r>
              <a:rPr lang="en-US"/>
              <a:t>"Soxta yangiliklar"ni huquqiy jihatdan aniqlash ijtimoiy tarmoqlarni tartibga solish uchun qiyin bo'lib qolmoqda.</a:t>
            </a:r>
          </a:p>
          <a:p>
            <a:pPr>
              <a:spcBef>
                <a:spcPts val="0"/>
              </a:spcBef>
              <a:spcAft>
                <a:spcPct val="0"/>
              </a:spcAft>
            </a:pPr>
            <a:endParaRPr lang="en-US"/>
          </a:p>
          <a:p>
            <a:pPr>
              <a:spcBef>
                <a:spcPts val="0"/>
              </a:spcBef>
              <a:spcAft>
                <a:spcPct val="0"/>
              </a:spcAft>
            </a:pPr>
            <a:r>
              <a:rPr lang="en-US"/>
              <a:t>Faktlarni tekshirish bo'yicha hamkorlik keng tarqalgan, lekin yirik platformalarda masshtabliligi muammolariga duch keladi.</a:t>
            </a:r>
          </a:p>
          <a:p>
            <a:pPr>
              <a:spcBef>
                <a:spcPts val="0"/>
              </a:spcBef>
              <a:spcAft>
                <a:spcPct val="0"/>
              </a:spcAft>
            </a:pPr>
            <a:endParaRPr lang="en-US"/>
          </a:p>
          <a:p>
            <a:pPr>
              <a:spcBef>
                <a:spcPts val="0"/>
              </a:spcBef>
              <a:spcAft>
                <a:spcPct val="0"/>
              </a:spcAft>
            </a:pPr>
            <a:r>
              <a:rPr lang="en-US"/>
              <a:t>Dezinformatsiyaga qarshi kurashni so'z erkinligini himoya qilish bilan muvozanatlash ijtimoiy tarmoqlarni tartibga solishda juda muhim.</a:t>
            </a:r>
          </a:p>
          <a:p>
            <a:pPr>
              <a:spcBef>
                <a:spcPts val="0"/>
              </a:spcBef>
              <a:spcAft>
                <a:spcPct val="0"/>
              </a:spcAft>
            </a:pPr>
            <a:endParaRPr lang="en-US"/>
          </a:p>
          <a:p>
            <a:pPr>
              <a:spcBef>
                <a:spcPts val="0"/>
              </a:spcBef>
              <a:spcAft>
                <a:spcPct val="0"/>
              </a:spcAft>
            </a:pPr>
            <a:r>
              <a:rPr lang="en-US"/>
              <a:t>Odatiy faktlarni tekshirish jarayoni kontentni belgilash, baholash, uchinchi tomon tomonidan faktlarni tekshirish, platforma harakati va foydalanuvchiga xabarnoma yuborishni o'z ichiga oladi.</a:t>
            </a:r>
          </a:p>
          <a:p>
            <a:pPr>
              <a:spcBef>
                <a:spcPts val="0"/>
              </a:spcBef>
              <a:spcAft>
                <a:spcPct val="0"/>
              </a:spcAft>
            </a:pPr>
            <a:endParaRPr lang="ru-RU"/>
          </a:p>
        </p:txBody>
      </p:sp>
    </p:spTree>
    <p:extLst>
      <p:ext uri="{BB962C8B-B14F-4D97-AF65-F5344CB8AC3E}">
        <p14:creationId xmlns:p14="http://schemas.microsoft.com/office/powerpoint/2010/main" val="24711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F2AE8E-E926-4685-A9F8-9C30C84A3356}"/>
              </a:ext>
            </a:extLst>
          </p:cNvPr>
          <p:cNvSpPr>
            <a:spLocks noGrp="1"/>
          </p:cNvSpPr>
          <p:nvPr>
            <p:ph type="title"/>
          </p:nvPr>
        </p:nvSpPr>
        <p:spPr/>
        <p:txBody>
          <a:bodyPr/>
          <a:lstStyle/>
          <a:p>
            <a:r>
              <a:rPr lang="en-US"/>
              <a:t>Ijtimoiy tarmoqlarni tartibga solish kelajagi</a:t>
            </a:r>
            <a:br>
              <a:rPr lang="en-US"/>
            </a:br>
            <a:endParaRPr lang="ru-RU"/>
          </a:p>
        </p:txBody>
      </p:sp>
      <p:sp>
        <p:nvSpPr>
          <p:cNvPr id="3" name="Текст 2">
            <a:extLst>
              <a:ext uri="{FF2B5EF4-FFF2-40B4-BE49-F238E27FC236}">
                <a16:creationId xmlns:a16="http://schemas.microsoft.com/office/drawing/2014/main" id="{094138DA-F39F-47F9-9111-D33862A5E6D7}"/>
              </a:ext>
            </a:extLst>
          </p:cNvPr>
          <p:cNvSpPr>
            <a:spLocks noGrp="1"/>
          </p:cNvSpPr>
          <p:nvPr>
            <p:ph type="body" idx="1"/>
          </p:nvPr>
        </p:nvSpPr>
        <p:spPr/>
        <p:txBody>
          <a:bodyPr>
            <a:normAutofit fontScale="85000" lnSpcReduction="20000"/>
          </a:bodyPr>
          <a:lstStyle/>
          <a:p>
            <a:pPr>
              <a:spcBef>
                <a:spcPts val="0"/>
              </a:spcBef>
              <a:spcAft>
                <a:spcPct val="0"/>
              </a:spcAft>
            </a:pPr>
            <a:r>
              <a:rPr lang="en-US"/>
              <a:t>Ijtimoiy media platformalarini tartibga solish foydalanuvchi huquqlari, platforma mas'uliyati va innovatsiyalarni muvozanatlashni talab qiladi.</a:t>
            </a:r>
          </a:p>
          <a:p>
            <a:pPr>
              <a:spcBef>
                <a:spcPts val="0"/>
              </a:spcBef>
              <a:spcAft>
                <a:spcPct val="0"/>
              </a:spcAft>
            </a:pPr>
            <a:endParaRPr lang="en-US"/>
          </a:p>
          <a:p>
            <a:pPr>
              <a:spcBef>
                <a:spcPts val="0"/>
              </a:spcBef>
              <a:spcAft>
                <a:spcPct val="0"/>
              </a:spcAft>
            </a:pPr>
            <a:r>
              <a:rPr lang="en-US"/>
              <a:t>Global platformalar xalqaro hamkorlik va tartibga solishni uyg'unlashtirishni talab qiladi.</a:t>
            </a:r>
          </a:p>
          <a:p>
            <a:pPr>
              <a:spcBef>
                <a:spcPts val="0"/>
              </a:spcBef>
              <a:spcAft>
                <a:spcPct val="0"/>
              </a:spcAft>
            </a:pPr>
            <a:endParaRPr lang="en-US"/>
          </a:p>
          <a:p>
            <a:pPr>
              <a:spcBef>
                <a:spcPts val="0"/>
              </a:spcBef>
              <a:spcAft>
                <a:spcPct val="0"/>
              </a:spcAft>
            </a:pPr>
            <a:r>
              <a:rPr lang="en-US"/>
              <a:t>Birgalikda tartibga solish va ko'p manfaatdor tomonlar boshqaruvi modellari ijtimoiy tarmoqlarni tartibga solish uchun istiqbolli yechimlarni taklif etadi.</a:t>
            </a:r>
          </a:p>
          <a:p>
            <a:pPr>
              <a:spcBef>
                <a:spcPts val="0"/>
              </a:spcBef>
              <a:spcAft>
                <a:spcPct val="0"/>
              </a:spcAft>
            </a:pPr>
            <a:endParaRPr lang="en-US"/>
          </a:p>
          <a:p>
            <a:pPr>
              <a:spcBef>
                <a:spcPts val="0"/>
              </a:spcBef>
              <a:spcAft>
                <a:spcPct val="0"/>
              </a:spcAft>
            </a:pPr>
            <a:r>
              <a:rPr lang="en-US"/>
              <a:t>Ijtimoiy tarmoqlardagi texnologik rivojlanishlar bilan bir qatorda moslashuvchan doiralar juda muhim.</a:t>
            </a:r>
          </a:p>
          <a:p>
            <a:pPr>
              <a:spcBef>
                <a:spcPts val="0"/>
              </a:spcBef>
              <a:spcAft>
                <a:spcPct val="0"/>
              </a:spcAft>
            </a:pPr>
            <a:endParaRPr lang="en-US"/>
          </a:p>
          <a:p>
            <a:pPr>
              <a:spcBef>
                <a:spcPts val="0"/>
              </a:spcBef>
              <a:spcAft>
                <a:spcPct val="0"/>
              </a:spcAft>
            </a:pPr>
            <a:r>
              <a:rPr lang="en-US"/>
              <a:t>Platformalarning ta'siri o'sib borishi bilan tartibga solishning huquqlarga hurmat qilgan holda ijobiy ijtimoiy hissani ta'minlashdagi roli juda muhim bo'lib qolmoqda.</a:t>
            </a:r>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ru-RU"/>
          </a:p>
        </p:txBody>
      </p:sp>
    </p:spTree>
    <p:extLst>
      <p:ext uri="{BB962C8B-B14F-4D97-AF65-F5344CB8AC3E}">
        <p14:creationId xmlns:p14="http://schemas.microsoft.com/office/powerpoint/2010/main" val="1850527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83DAFE-4256-42E1-9AF9-08C35DF4DF65}"/>
              </a:ext>
            </a:extLst>
          </p:cNvPr>
          <p:cNvSpPr>
            <a:spLocks noGrp="1"/>
          </p:cNvSpPr>
          <p:nvPr>
            <p:ph type="title"/>
          </p:nvPr>
        </p:nvSpPr>
        <p:spPr/>
        <p:txBody>
          <a:bodyPr>
            <a:normAutofit fontScale="90000"/>
          </a:bodyPr>
          <a:lstStyle/>
          <a:p>
            <a:r>
              <a:rPr lang="en-US"/>
              <a:t>Kibermakonda ifoda erkinligi - Umumiy ko'rinish</a:t>
            </a:r>
            <a:br>
              <a:rPr lang="en-US"/>
            </a:br>
            <a:endParaRPr lang="ru-RU"/>
          </a:p>
        </p:txBody>
      </p:sp>
      <p:sp>
        <p:nvSpPr>
          <p:cNvPr id="3" name="Текст 2">
            <a:extLst>
              <a:ext uri="{FF2B5EF4-FFF2-40B4-BE49-F238E27FC236}">
                <a16:creationId xmlns:a16="http://schemas.microsoft.com/office/drawing/2014/main" id="{4315FF82-DAAA-4518-8B7D-B5F343D87955}"/>
              </a:ext>
            </a:extLst>
          </p:cNvPr>
          <p:cNvSpPr>
            <a:spLocks noGrp="1"/>
          </p:cNvSpPr>
          <p:nvPr>
            <p:ph type="body" idx="1"/>
          </p:nvPr>
        </p:nvSpPr>
        <p:spPr/>
        <p:txBody>
          <a:bodyPr>
            <a:normAutofit fontScale="92500" lnSpcReduction="20000"/>
          </a:bodyPr>
          <a:lstStyle/>
          <a:p>
            <a:pPr>
              <a:spcBef>
                <a:spcPts val="0"/>
              </a:spcBef>
              <a:spcAft>
                <a:spcPct val="0"/>
              </a:spcAft>
            </a:pPr>
            <a:r>
              <a:rPr lang="en-US"/>
              <a:t>IHUD va FHXPning 19-moddasi kibermakonda ifoda erkinligining asosiy tamoyillarini ta'minlaydi.</a:t>
            </a:r>
          </a:p>
          <a:p>
            <a:pPr>
              <a:spcBef>
                <a:spcPts val="0"/>
              </a:spcBef>
              <a:spcAft>
                <a:spcPct val="0"/>
              </a:spcAft>
            </a:pPr>
            <a:endParaRPr lang="en-US"/>
          </a:p>
          <a:p>
            <a:pPr>
              <a:spcBef>
                <a:spcPts val="0"/>
              </a:spcBef>
              <a:spcAft>
                <a:spcPct val="0"/>
              </a:spcAft>
            </a:pPr>
            <a:r>
              <a:rPr lang="en-US"/>
              <a:t>Onlayn kommunikatsiyaning global qamrovi, anonimlik va ma'lumotlarning tez tarqalishi o'ziga xos tartibga solish muammolarini keltirib chiqaradi.</a:t>
            </a:r>
          </a:p>
          <a:p>
            <a:pPr>
              <a:spcBef>
                <a:spcPts val="0"/>
              </a:spcBef>
              <a:spcAft>
                <a:spcPct val="0"/>
              </a:spcAft>
            </a:pPr>
            <a:endParaRPr lang="en-US"/>
          </a:p>
          <a:p>
            <a:pPr>
              <a:spcBef>
                <a:spcPts val="0"/>
              </a:spcBef>
              <a:spcAft>
                <a:spcPct val="0"/>
              </a:spcAft>
            </a:pPr>
            <a:r>
              <a:rPr lang="en-US"/>
              <a:t>Asosiy tushunchalarga "raqamli huquqlar", "onlayn tsenzura" va "kontent moderatsiyasi" kiradi.</a:t>
            </a:r>
          </a:p>
          <a:p>
            <a:pPr>
              <a:spcBef>
                <a:spcPts val="0"/>
              </a:spcBef>
              <a:spcAft>
                <a:spcPct val="0"/>
              </a:spcAft>
            </a:pPr>
            <a:endParaRPr lang="en-US"/>
          </a:p>
          <a:p>
            <a:pPr>
              <a:spcBef>
                <a:spcPts val="0"/>
              </a:spcBef>
              <a:spcAft>
                <a:spcPct val="0"/>
              </a:spcAft>
            </a:pPr>
            <a:r>
              <a:rPr lang="en-US"/>
              <a:t>BMT Inson huquqlari kengashi onlayn so'z erkinligi standartlarini belgiladi.</a:t>
            </a:r>
          </a:p>
          <a:p>
            <a:pPr>
              <a:spcBef>
                <a:spcPts val="0"/>
              </a:spcBef>
              <a:spcAft>
                <a:spcPct val="0"/>
              </a:spcAft>
            </a:pPr>
            <a:endParaRPr lang="en-US"/>
          </a:p>
          <a:p>
            <a:pPr>
              <a:spcBef>
                <a:spcPts val="0"/>
              </a:spcBef>
              <a:spcAft>
                <a:spcPct val="0"/>
              </a:spcAft>
            </a:pPr>
            <a:r>
              <a:rPr lang="en-US"/>
              <a:t>Ijtimoiy media postlari, bloglar, forumlar va xabar almashish ilovalari kabi onlayn ifodaning turli shakllari turli huquqiy muammolarni keltirib chiqaradi.</a:t>
            </a:r>
          </a:p>
          <a:p>
            <a:pPr>
              <a:spcBef>
                <a:spcPts val="0"/>
              </a:spcBef>
              <a:spcAft>
                <a:spcPct val="0"/>
              </a:spcAft>
            </a:pPr>
            <a:endParaRPr lang="ru-RU"/>
          </a:p>
        </p:txBody>
      </p:sp>
    </p:spTree>
    <p:extLst>
      <p:ext uri="{BB962C8B-B14F-4D97-AF65-F5344CB8AC3E}">
        <p14:creationId xmlns:p14="http://schemas.microsoft.com/office/powerpoint/2010/main" val="3575848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8181A6-FE19-4598-8FFE-B83D5821D8CF}"/>
              </a:ext>
            </a:extLst>
          </p:cNvPr>
          <p:cNvSpPr>
            <a:spLocks noGrp="1"/>
          </p:cNvSpPr>
          <p:nvPr>
            <p:ph type="title"/>
          </p:nvPr>
        </p:nvSpPr>
        <p:spPr/>
        <p:txBody>
          <a:bodyPr>
            <a:normAutofit fontScale="90000"/>
          </a:bodyPr>
          <a:lstStyle/>
          <a:p>
            <a:r>
              <a:rPr lang="en-US"/>
              <a:t>Onlayn so'z erkinligi uchun xalqaro huquqiy doira</a:t>
            </a:r>
            <a:br>
              <a:rPr lang="en-US"/>
            </a:br>
            <a:endParaRPr lang="ru-RU"/>
          </a:p>
        </p:txBody>
      </p:sp>
      <p:sp>
        <p:nvSpPr>
          <p:cNvPr id="3" name="Текст 2">
            <a:extLst>
              <a:ext uri="{FF2B5EF4-FFF2-40B4-BE49-F238E27FC236}">
                <a16:creationId xmlns:a16="http://schemas.microsoft.com/office/drawing/2014/main" id="{FFA31D3E-D37E-409D-8E90-E5702A6669E1}"/>
              </a:ext>
            </a:extLst>
          </p:cNvPr>
          <p:cNvSpPr>
            <a:spLocks noGrp="1"/>
          </p:cNvSpPr>
          <p:nvPr>
            <p:ph type="body" idx="1"/>
          </p:nvPr>
        </p:nvSpPr>
        <p:spPr/>
        <p:txBody>
          <a:bodyPr>
            <a:normAutofit fontScale="85000" lnSpcReduction="20000"/>
          </a:bodyPr>
          <a:lstStyle/>
          <a:p>
            <a:pPr>
              <a:spcBef>
                <a:spcPts val="0"/>
              </a:spcBef>
              <a:spcAft>
                <a:spcPct val="0"/>
              </a:spcAft>
            </a:pPr>
            <a:r>
              <a:rPr lang="en-US"/>
              <a:t>BMT Inson huquqlari qo'mitasining 34-sonli umumiy sharhi 19-moddani yangi ommaviy axborot vositalariga qo'llaydi, cheklovlar uchun zarurlik va mutanosiblikni ta'kidlaydi.</a:t>
            </a:r>
          </a:p>
          <a:p>
            <a:pPr>
              <a:spcBef>
                <a:spcPts val="0"/>
              </a:spcBef>
              <a:spcAft>
                <a:spcPct val="0"/>
              </a:spcAft>
            </a:pPr>
            <a:endParaRPr lang="en-US"/>
          </a:p>
          <a:p>
            <a:pPr>
              <a:spcBef>
                <a:spcPts val="0"/>
              </a:spcBef>
              <a:spcAft>
                <a:spcPct val="0"/>
              </a:spcAft>
            </a:pPr>
            <a:r>
              <a:rPr lang="en-US"/>
              <a:t>2011 yilgi Ifoda erkinligi va internet to'g'risidagi qo'shma deklaratsiya tarmoq neytraliteti va vositachilar javobgarligi kabi tamoyillarni tushuntiradi.</a:t>
            </a:r>
          </a:p>
          <a:p>
            <a:pPr>
              <a:spcBef>
                <a:spcPts val="0"/>
              </a:spcBef>
              <a:spcAft>
                <a:spcPct val="0"/>
              </a:spcAft>
            </a:pPr>
            <a:endParaRPr lang="en-US"/>
          </a:p>
          <a:p>
            <a:pPr>
              <a:spcBef>
                <a:spcPts val="0"/>
              </a:spcBef>
              <a:spcAft>
                <a:spcPct val="0"/>
              </a:spcAft>
            </a:pPr>
            <a:r>
              <a:rPr lang="en-US"/>
              <a:t>Yevropa Kengashining CM/Rec(2014)6 tavsiyasi keng qamrovli raqamli huquqlar doirasini ta'minlaydi.</a:t>
            </a:r>
          </a:p>
          <a:p>
            <a:pPr>
              <a:spcBef>
                <a:spcPts val="0"/>
              </a:spcBef>
              <a:spcAft>
                <a:spcPct val="0"/>
              </a:spcAft>
            </a:pPr>
            <a:endParaRPr lang="en-US"/>
          </a:p>
          <a:p>
            <a:pPr>
              <a:spcBef>
                <a:spcPts val="0"/>
              </a:spcBef>
              <a:spcAft>
                <a:spcPct val="0"/>
              </a:spcAft>
            </a:pPr>
            <a:r>
              <a:rPr lang="en-US"/>
              <a:t>YeXHTning Tallinn ko'rsatmalari ozchilik jamoalari onlaynda duch keladigan muammolarni hal qiladi.</a:t>
            </a:r>
          </a:p>
          <a:p>
            <a:pPr>
              <a:spcBef>
                <a:spcPts val="0"/>
              </a:spcBef>
              <a:spcAft>
                <a:spcPct val="0"/>
              </a:spcAft>
            </a:pPr>
            <a:endParaRPr lang="en-US"/>
          </a:p>
          <a:p>
            <a:pPr>
              <a:spcBef>
                <a:spcPts val="0"/>
              </a:spcBef>
              <a:spcAft>
                <a:spcPct val="0"/>
              </a:spcAft>
            </a:pPr>
            <a:r>
              <a:rPr lang="en-US"/>
              <a:t>Yevropa Inson huquqlari sudi kabi mintaqaviy inson huquqlari sudlari, Cengiz v. Turkiya ishida, bu standartlarni onlayn platformalarni to'liq bloklashga qarshi talqin qilgan.</a:t>
            </a:r>
          </a:p>
          <a:p>
            <a:pPr>
              <a:spcBef>
                <a:spcPts val="0"/>
              </a:spcBef>
              <a:spcAft>
                <a:spcPct val="0"/>
              </a:spcAft>
            </a:pPr>
            <a:endParaRPr lang="ru-RU"/>
          </a:p>
        </p:txBody>
      </p:sp>
    </p:spTree>
    <p:extLst>
      <p:ext uri="{BB962C8B-B14F-4D97-AF65-F5344CB8AC3E}">
        <p14:creationId xmlns:p14="http://schemas.microsoft.com/office/powerpoint/2010/main" val="1898962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87EB62-9F8E-433C-A625-7816D8242BEA}"/>
              </a:ext>
            </a:extLst>
          </p:cNvPr>
          <p:cNvSpPr>
            <a:spLocks noGrp="1"/>
          </p:cNvSpPr>
          <p:nvPr>
            <p:ph type="title"/>
          </p:nvPr>
        </p:nvSpPr>
        <p:spPr/>
        <p:txBody>
          <a:bodyPr>
            <a:normAutofit fontScale="90000"/>
          </a:bodyPr>
          <a:lstStyle/>
          <a:p>
            <a:r>
              <a:rPr lang="en-US"/>
              <a:t>Onlayn ifodani tartibga solishga milliy yondashuvlar</a:t>
            </a:r>
            <a:br>
              <a:rPr lang="en-US"/>
            </a:br>
            <a:endParaRPr lang="ru-RU"/>
          </a:p>
        </p:txBody>
      </p:sp>
      <p:sp>
        <p:nvSpPr>
          <p:cNvPr id="3" name="Текст 2">
            <a:extLst>
              <a:ext uri="{FF2B5EF4-FFF2-40B4-BE49-F238E27FC236}">
                <a16:creationId xmlns:a16="http://schemas.microsoft.com/office/drawing/2014/main" id="{84A53D88-355A-4942-BA8A-5BD6E4349476}"/>
              </a:ext>
            </a:extLst>
          </p:cNvPr>
          <p:cNvSpPr>
            <a:spLocks noGrp="1"/>
          </p:cNvSpPr>
          <p:nvPr>
            <p:ph type="body" idx="1"/>
          </p:nvPr>
        </p:nvSpPr>
        <p:spPr/>
        <p:txBody>
          <a:bodyPr>
            <a:normAutofit fontScale="92500" lnSpcReduction="20000"/>
          </a:bodyPr>
          <a:lstStyle/>
          <a:p>
            <a:pPr>
              <a:spcBef>
                <a:spcPts val="0"/>
              </a:spcBef>
              <a:spcAft>
                <a:spcPct val="0"/>
              </a:spcAft>
            </a:pPr>
            <a:r>
              <a:rPr lang="en-US"/>
              <a:t>AQSh Konstitutsiyasining Birinchi tuzatishi onlayn nutqning kuchli himoyasini ta'minlaydi, bu Reno v. ACLU ishida ko'rinadi.</a:t>
            </a:r>
          </a:p>
          <a:p>
            <a:pPr>
              <a:spcBef>
                <a:spcPts val="0"/>
              </a:spcBef>
              <a:spcAft>
                <a:spcPct val="0"/>
              </a:spcAft>
            </a:pPr>
            <a:endParaRPr lang="en-US"/>
          </a:p>
          <a:p>
            <a:pPr>
              <a:spcBef>
                <a:spcPts val="0"/>
              </a:spcBef>
              <a:spcAft>
                <a:spcPct val="0"/>
              </a:spcAft>
            </a:pPr>
            <a:r>
              <a:rPr lang="en-US"/>
              <a:t>Xitoyning Kiberhimoya to'g'risidagi qonuni keng qamrovli internet tsenzurasini amalga oshiradi.</a:t>
            </a:r>
          </a:p>
          <a:p>
            <a:pPr>
              <a:spcBef>
                <a:spcPts val="0"/>
              </a:spcBef>
              <a:spcAft>
                <a:spcPct val="0"/>
              </a:spcAft>
            </a:pPr>
            <a:endParaRPr lang="en-US"/>
          </a:p>
          <a:p>
            <a:pPr>
              <a:spcBef>
                <a:spcPts val="0"/>
              </a:spcBef>
              <a:spcAft>
                <a:spcPct val="0"/>
              </a:spcAft>
            </a:pPr>
            <a:r>
              <a:rPr lang="en-US"/>
              <a:t>Yevropa Ittifoqining Raqamli xizmatlar to'g'risidagi qonuni asosiy huquqlarni himoya qilgan holda yagona kontent moderatsiyasi standartlarini o'rnatadi.</a:t>
            </a:r>
          </a:p>
          <a:p>
            <a:pPr>
              <a:spcBef>
                <a:spcPts val="0"/>
              </a:spcBef>
              <a:spcAft>
                <a:spcPct val="0"/>
              </a:spcAft>
            </a:pPr>
            <a:endParaRPr lang="en-US"/>
          </a:p>
          <a:p>
            <a:pPr>
              <a:spcBef>
                <a:spcPts val="0"/>
              </a:spcBef>
              <a:spcAft>
                <a:spcPct val="0"/>
              </a:spcAft>
            </a:pPr>
            <a:r>
              <a:rPr lang="en-US"/>
              <a:t>Hindistonning IT qoidalari ijtimoiy media platformalariga qat'iy majburiyatlar yuklaydi.</a:t>
            </a:r>
          </a:p>
          <a:p>
            <a:pPr>
              <a:spcBef>
                <a:spcPts val="0"/>
              </a:spcBef>
              <a:spcAft>
                <a:spcPct val="0"/>
              </a:spcAft>
            </a:pPr>
            <a:endParaRPr lang="en-US"/>
          </a:p>
          <a:p>
            <a:pPr>
              <a:spcBef>
                <a:spcPts val="0"/>
              </a:spcBef>
              <a:spcAft>
                <a:spcPct val="0"/>
              </a:spcAft>
            </a:pPr>
            <a:r>
              <a:rPr lang="en-US"/>
              <a:t>Rossiyaning "suveren internet" qonuni onlayn axborot ustidan davlat nazoratini kuchaytiradi.</a:t>
            </a:r>
          </a:p>
          <a:p>
            <a:pPr>
              <a:spcBef>
                <a:spcPts val="0"/>
              </a:spcBef>
              <a:spcAft>
                <a:spcPct val="0"/>
              </a:spcAft>
            </a:pPr>
            <a:endParaRPr lang="ru-RU"/>
          </a:p>
        </p:txBody>
      </p:sp>
    </p:spTree>
    <p:extLst>
      <p:ext uri="{BB962C8B-B14F-4D97-AF65-F5344CB8AC3E}">
        <p14:creationId xmlns:p14="http://schemas.microsoft.com/office/powerpoint/2010/main" val="4272127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04E640-B3A0-45EE-965F-A5F98443D0CA}"/>
              </a:ext>
            </a:extLst>
          </p:cNvPr>
          <p:cNvSpPr>
            <a:spLocks noGrp="1"/>
          </p:cNvSpPr>
          <p:nvPr>
            <p:ph type="title"/>
          </p:nvPr>
        </p:nvSpPr>
        <p:spPr/>
        <p:txBody>
          <a:bodyPr>
            <a:normAutofit fontScale="90000"/>
          </a:bodyPr>
          <a:lstStyle/>
          <a:p>
            <a:r>
              <a:rPr lang="en-US"/>
              <a:t>Kontent moderatsiyasi va platforma boshqaruvi</a:t>
            </a:r>
            <a:br>
              <a:rPr lang="en-US"/>
            </a:br>
            <a:endParaRPr lang="ru-RU"/>
          </a:p>
        </p:txBody>
      </p:sp>
      <p:sp>
        <p:nvSpPr>
          <p:cNvPr id="3" name="Текст 2">
            <a:extLst>
              <a:ext uri="{FF2B5EF4-FFF2-40B4-BE49-F238E27FC236}">
                <a16:creationId xmlns:a16="http://schemas.microsoft.com/office/drawing/2014/main" id="{4472FB79-9641-4BAA-8E5A-BB08FB277498}"/>
              </a:ext>
            </a:extLst>
          </p:cNvPr>
          <p:cNvSpPr>
            <a:spLocks noGrp="1"/>
          </p:cNvSpPr>
          <p:nvPr>
            <p:ph type="body" idx="1"/>
          </p:nvPr>
        </p:nvSpPr>
        <p:spPr/>
        <p:txBody>
          <a:bodyPr>
            <a:normAutofit fontScale="85000" lnSpcReduction="20000"/>
          </a:bodyPr>
          <a:lstStyle/>
          <a:p>
            <a:pPr>
              <a:spcBef>
                <a:spcPts val="0"/>
              </a:spcBef>
              <a:spcAft>
                <a:spcPct val="0"/>
              </a:spcAft>
            </a:pPr>
            <a:r>
              <a:rPr lang="en-US"/>
              <a:t>Facebook va Twitter kabi yirik platformalar keng qamrovli kontent siyosatlariga ega.</a:t>
            </a:r>
          </a:p>
          <a:p>
            <a:pPr>
              <a:spcBef>
                <a:spcPts val="0"/>
              </a:spcBef>
              <a:spcAft>
                <a:spcPct val="0"/>
              </a:spcAft>
            </a:pPr>
            <a:endParaRPr lang="en-US"/>
          </a:p>
          <a:p>
            <a:pPr>
              <a:spcBef>
                <a:spcPts val="0"/>
              </a:spcBef>
              <a:spcAft>
                <a:spcPct val="0"/>
              </a:spcAft>
            </a:pPr>
            <a:r>
              <a:rPr lang="en-US"/>
              <a:t>Facebook-ning Nazorat kengashi kontent qarorlarini mustaqil ko'rib chiqishga intiladi.</a:t>
            </a:r>
          </a:p>
          <a:p>
            <a:pPr>
              <a:spcBef>
                <a:spcPts val="0"/>
              </a:spcBef>
              <a:spcAft>
                <a:spcPct val="0"/>
              </a:spcAft>
            </a:pPr>
            <a:endParaRPr lang="en-US"/>
          </a:p>
          <a:p>
            <a:pPr>
              <a:spcBef>
                <a:spcPts val="0"/>
              </a:spcBef>
              <a:spcAft>
                <a:spcPct val="0"/>
              </a:spcAft>
            </a:pPr>
            <a:r>
              <a:rPr lang="en-US"/>
              <a:t>Prager University v. Google kabi huquqiy da'volar odatda platformalarning kontentni moderatsiya qilish huquqini tasdiqlagan.</a:t>
            </a:r>
          </a:p>
          <a:p>
            <a:pPr>
              <a:spcBef>
                <a:spcPts val="0"/>
              </a:spcBef>
              <a:spcAft>
                <a:spcPct val="0"/>
              </a:spcAft>
            </a:pPr>
            <a:endParaRPr lang="en-US"/>
          </a:p>
          <a:p>
            <a:pPr>
              <a:spcBef>
                <a:spcPts val="0"/>
              </a:spcBef>
              <a:spcAft>
                <a:spcPct val="0"/>
              </a:spcAft>
            </a:pPr>
            <a:r>
              <a:rPr lang="en-US"/>
              <a:t>Santa Clara tamoyillari moderatsiya shaffofligini yaxshilash uchun doirani taqdim etadi.</a:t>
            </a:r>
          </a:p>
          <a:p>
            <a:pPr>
              <a:spcBef>
                <a:spcPts val="0"/>
              </a:spcBef>
              <a:spcAft>
                <a:spcPct val="0"/>
              </a:spcAft>
            </a:pPr>
            <a:endParaRPr lang="en-US"/>
          </a:p>
          <a:p>
            <a:pPr>
              <a:spcBef>
                <a:spcPts val="0"/>
              </a:spcBef>
              <a:spcAft>
                <a:spcPct val="0"/>
              </a:spcAft>
            </a:pPr>
            <a:r>
              <a:rPr lang="en-US"/>
              <a:t>Odatiy kontent moderatsiyasi jarayoni belgilash, ko'rib chiqish, siyosatni qo'llash, qaror qabul qilish, foydalanuvchiga xabarnoma yuborish va potentsial nazorat ko'rib chiqishni o'z ichiga oladi.</a:t>
            </a:r>
          </a:p>
          <a:p>
            <a:pPr>
              <a:spcBef>
                <a:spcPts val="0"/>
              </a:spcBef>
              <a:spcAft>
                <a:spcPct val="0"/>
              </a:spcAft>
            </a:pPr>
            <a:endParaRPr lang="ru-RU"/>
          </a:p>
        </p:txBody>
      </p:sp>
    </p:spTree>
    <p:extLst>
      <p:ext uri="{BB962C8B-B14F-4D97-AF65-F5344CB8AC3E}">
        <p14:creationId xmlns:p14="http://schemas.microsoft.com/office/powerpoint/2010/main" val="4081399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FE772E-AE46-4E78-B347-0ED2637CB543}"/>
              </a:ext>
            </a:extLst>
          </p:cNvPr>
          <p:cNvSpPr>
            <a:spLocks noGrp="1"/>
          </p:cNvSpPr>
          <p:nvPr>
            <p:ph type="title"/>
          </p:nvPr>
        </p:nvSpPr>
        <p:spPr/>
        <p:txBody>
          <a:bodyPr>
            <a:normAutofit fontScale="90000"/>
          </a:bodyPr>
          <a:lstStyle/>
          <a:p>
            <a:r>
              <a:rPr lang="en-US"/>
              <a:t>Davlat tomonidan o'rnatilgan tsenzura va internet uzilishlari</a:t>
            </a:r>
            <a:br>
              <a:rPr lang="en-US"/>
            </a:br>
            <a:endParaRPr lang="ru-RU"/>
          </a:p>
        </p:txBody>
      </p:sp>
      <p:sp>
        <p:nvSpPr>
          <p:cNvPr id="3" name="Текст 2">
            <a:extLst>
              <a:ext uri="{FF2B5EF4-FFF2-40B4-BE49-F238E27FC236}">
                <a16:creationId xmlns:a16="http://schemas.microsoft.com/office/drawing/2014/main" id="{A46F675B-A8F4-479C-A53B-170733C765CE}"/>
              </a:ext>
            </a:extLst>
          </p:cNvPr>
          <p:cNvSpPr>
            <a:spLocks noGrp="1"/>
          </p:cNvSpPr>
          <p:nvPr>
            <p:ph type="body" idx="1"/>
          </p:nvPr>
        </p:nvSpPr>
        <p:spPr/>
        <p:txBody>
          <a:bodyPr>
            <a:normAutofit fontScale="92500" lnSpcReduction="20000"/>
          </a:bodyPr>
          <a:lstStyle/>
          <a:p>
            <a:pPr>
              <a:spcBef>
                <a:spcPts val="0"/>
              </a:spcBef>
              <a:spcAft>
                <a:spcPct val="0"/>
              </a:spcAft>
            </a:pPr>
            <a:r>
              <a:rPr lang="en-US"/>
              <a:t>BMT Inson huquqlari kengashining A/HRC/RES/32/13 rezolutsiyasi onlayn axborotga kirishni buzadigan choralarni qoralaydi.</a:t>
            </a:r>
          </a:p>
          <a:p>
            <a:pPr>
              <a:spcBef>
                <a:spcPts val="0"/>
              </a:spcBef>
              <a:spcAft>
                <a:spcPct val="0"/>
              </a:spcAft>
            </a:pPr>
            <a:endParaRPr lang="en-US"/>
          </a:p>
          <a:p>
            <a:pPr>
              <a:spcBef>
                <a:spcPts val="0"/>
              </a:spcBef>
              <a:spcAft>
                <a:spcPct val="0"/>
              </a:spcAft>
            </a:pPr>
            <a:r>
              <a:rPr lang="en-US"/>
              <a:t>Murakkab tsenzura usullariga DNS bloklash va chuqur paket tekshiruvi kiradi.</a:t>
            </a:r>
          </a:p>
          <a:p>
            <a:pPr>
              <a:spcBef>
                <a:spcPts val="0"/>
              </a:spcBef>
              <a:spcAft>
                <a:spcPct val="0"/>
              </a:spcAft>
            </a:pPr>
            <a:endParaRPr lang="en-US"/>
          </a:p>
          <a:p>
            <a:pPr>
              <a:spcBef>
                <a:spcPts val="0"/>
              </a:spcBef>
              <a:spcAft>
                <a:spcPct val="0"/>
              </a:spcAft>
            </a:pPr>
            <a:r>
              <a:rPr lang="en-US"/>
              <a:t>VPN tsenzurani chetlab o'tish uchun juda muhim, garchi ba'zi mamlakatlar ulardan foydalanishni cheklaydi.</a:t>
            </a:r>
          </a:p>
          <a:p>
            <a:pPr>
              <a:spcBef>
                <a:spcPts val="0"/>
              </a:spcBef>
              <a:spcAft>
                <a:spcPct val="0"/>
              </a:spcAft>
            </a:pPr>
            <a:endParaRPr lang="en-US"/>
          </a:p>
          <a:p>
            <a:pPr>
              <a:spcBef>
                <a:spcPts val="0"/>
              </a:spcBef>
              <a:spcAft>
                <a:spcPct val="0"/>
              </a:spcAft>
            </a:pPr>
            <a:r>
              <a:rPr lang="en-US"/>
              <a:t>Faheema Shirin v. Kerala shtati kabi huquqiy da'volar internetga kirishni asosiy huquq sifatida himoya qilishda ba'zi muvaffaqiyatlarga erishdi.</a:t>
            </a:r>
          </a:p>
          <a:p>
            <a:pPr>
              <a:spcBef>
                <a:spcPts val="0"/>
              </a:spcBef>
              <a:spcAft>
                <a:spcPct val="0"/>
              </a:spcAft>
            </a:pPr>
            <a:endParaRPr lang="en-US"/>
          </a:p>
          <a:p>
            <a:pPr>
              <a:spcBef>
                <a:spcPts val="0"/>
              </a:spcBef>
              <a:spcAft>
                <a:spcPct val="0"/>
              </a:spcAft>
            </a:pPr>
            <a:r>
              <a:rPr lang="en-US"/>
              <a:t>Xalqaro tashkilotlar global internet erkinligi tendentsiyalarini kuzatib boradi.</a:t>
            </a:r>
          </a:p>
          <a:p>
            <a:pPr>
              <a:spcBef>
                <a:spcPts val="0"/>
              </a:spcBef>
              <a:spcAft>
                <a:spcPct val="0"/>
              </a:spcAft>
            </a:pPr>
            <a:endParaRPr lang="ru-RU"/>
          </a:p>
        </p:txBody>
      </p:sp>
    </p:spTree>
    <p:extLst>
      <p:ext uri="{BB962C8B-B14F-4D97-AF65-F5344CB8AC3E}">
        <p14:creationId xmlns:p14="http://schemas.microsoft.com/office/powerpoint/2010/main" val="2023275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D550A4-0CD7-4A92-8BAB-4800084674B6}"/>
              </a:ext>
            </a:extLst>
          </p:cNvPr>
          <p:cNvSpPr>
            <a:spLocks noGrp="1"/>
          </p:cNvSpPr>
          <p:nvPr>
            <p:ph type="title"/>
          </p:nvPr>
        </p:nvSpPr>
        <p:spPr/>
        <p:txBody>
          <a:bodyPr>
            <a:normAutofit fontScale="90000"/>
          </a:bodyPr>
          <a:lstStyle/>
          <a:p>
            <a:r>
              <a:rPr lang="en-US"/>
              <a:t>Onlayn nafrat nutqi va ekstremistik kontentni tartibga solish</a:t>
            </a:r>
            <a:br>
              <a:rPr lang="en-US"/>
            </a:br>
            <a:endParaRPr lang="ru-RU"/>
          </a:p>
        </p:txBody>
      </p:sp>
      <p:sp>
        <p:nvSpPr>
          <p:cNvPr id="3" name="Текст 2">
            <a:extLst>
              <a:ext uri="{FF2B5EF4-FFF2-40B4-BE49-F238E27FC236}">
                <a16:creationId xmlns:a16="http://schemas.microsoft.com/office/drawing/2014/main" id="{5000897E-F407-4A23-B8E8-96F5A8E061FB}"/>
              </a:ext>
            </a:extLst>
          </p:cNvPr>
          <p:cNvSpPr>
            <a:spLocks noGrp="1"/>
          </p:cNvSpPr>
          <p:nvPr>
            <p:ph type="body" idx="1"/>
          </p:nvPr>
        </p:nvSpPr>
        <p:spPr/>
        <p:txBody>
          <a:bodyPr>
            <a:normAutofit fontScale="92500" lnSpcReduction="20000"/>
          </a:bodyPr>
          <a:lstStyle/>
          <a:p>
            <a:pPr>
              <a:spcBef>
                <a:spcPts val="0"/>
              </a:spcBef>
              <a:spcAft>
                <a:spcPct val="0"/>
              </a:spcAft>
            </a:pPr>
            <a:r>
              <a:rPr lang="en-US"/>
              <a:t>BMTning Nafrat nutqi bo'yicha strategiya va harakat rejasi onlayn nafrat nutqini hal qilish uchun asosni ta'minlaydi.</a:t>
            </a:r>
          </a:p>
          <a:p>
            <a:pPr>
              <a:spcBef>
                <a:spcPts val="0"/>
              </a:spcBef>
              <a:spcAft>
                <a:spcPct val="0"/>
              </a:spcAft>
            </a:pPr>
            <a:endParaRPr lang="en-US"/>
          </a:p>
          <a:p>
            <a:pPr>
              <a:spcBef>
                <a:spcPts val="0"/>
              </a:spcBef>
              <a:spcAft>
                <a:spcPct val="0"/>
              </a:spcAft>
            </a:pPr>
            <a:r>
              <a:rPr lang="en-US"/>
              <a:t>Yevropa Ittifoqining Onlaynda noqonuniy nafrat nutqiga qarshi kurashish bo'yicha xulq-atvor kodeksi hamkorlikdagi yondashuvni ifodalaydi.</a:t>
            </a:r>
          </a:p>
          <a:p>
            <a:pPr>
              <a:spcBef>
                <a:spcPts val="0"/>
              </a:spcBef>
              <a:spcAft>
                <a:spcPct val="0"/>
              </a:spcAft>
            </a:pPr>
            <a:endParaRPr lang="en-US"/>
          </a:p>
          <a:p>
            <a:pPr>
              <a:spcBef>
                <a:spcPts val="0"/>
              </a:spcBef>
              <a:spcAft>
                <a:spcPct val="0"/>
              </a:spcAft>
            </a:pPr>
            <a:r>
              <a:rPr lang="en-US"/>
              <a:t>Milliy yondashuvlar farq qiladi, Germaniyaning NetzDG qonuni qat'iy kontentni olib tashlash talablarini o'rnatadi.</a:t>
            </a:r>
          </a:p>
          <a:p>
            <a:pPr>
              <a:spcBef>
                <a:spcPts val="0"/>
              </a:spcBef>
              <a:spcAft>
                <a:spcPct val="0"/>
              </a:spcAft>
            </a:pPr>
            <a:endParaRPr lang="en-US"/>
          </a:p>
          <a:p>
            <a:pPr>
              <a:spcBef>
                <a:spcPts val="0"/>
              </a:spcBef>
              <a:spcAft>
                <a:spcPct val="0"/>
              </a:spcAft>
            </a:pPr>
            <a:r>
              <a:rPr lang="en-US"/>
              <a:t>Delfi AS v. Estonia foydalanuvchilar tomonidan yaratilgan nafrat nutqi uchun platforma javobgarligini ko'rib chiqdi.</a:t>
            </a:r>
          </a:p>
          <a:p>
            <a:pPr>
              <a:spcBef>
                <a:spcPts val="0"/>
              </a:spcBef>
              <a:spcAft>
                <a:spcPct val="0"/>
              </a:spcAft>
            </a:pPr>
            <a:endParaRPr lang="en-US"/>
          </a:p>
          <a:p>
            <a:pPr>
              <a:spcBef>
                <a:spcPts val="0"/>
              </a:spcBef>
              <a:spcAft>
                <a:spcPct val="0"/>
              </a:spcAft>
            </a:pPr>
            <a:r>
              <a:rPr lang="en-US"/>
              <a:t>Qarshi nutq va ta'lim onlayn nafrat nutqiga qarshi kurashda huquqiy tartibga solishni to'ldiradi.</a:t>
            </a:r>
          </a:p>
          <a:p>
            <a:pPr>
              <a:spcBef>
                <a:spcPts val="0"/>
              </a:spcBef>
              <a:spcAft>
                <a:spcPct val="0"/>
              </a:spcAft>
            </a:pPr>
            <a:endParaRPr lang="ru-RU"/>
          </a:p>
        </p:txBody>
      </p:sp>
    </p:spTree>
    <p:extLst>
      <p:ext uri="{BB962C8B-B14F-4D97-AF65-F5344CB8AC3E}">
        <p14:creationId xmlns:p14="http://schemas.microsoft.com/office/powerpoint/2010/main" val="3557013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9EE71B-57A1-4307-B91E-A3B5E8ECBB50}"/>
              </a:ext>
            </a:extLst>
          </p:cNvPr>
          <p:cNvSpPr>
            <a:spLocks noGrp="1"/>
          </p:cNvSpPr>
          <p:nvPr>
            <p:ph type="title"/>
          </p:nvPr>
        </p:nvSpPr>
        <p:spPr/>
        <p:txBody>
          <a:bodyPr/>
          <a:lstStyle/>
          <a:p>
            <a:r>
              <a:rPr lang="en-US"/>
              <a:t>Onlayn dezinformatsiya va "soxta yangiliklar"</a:t>
            </a:r>
            <a:br>
              <a:rPr lang="en-US"/>
            </a:br>
            <a:endParaRPr lang="ru-RU"/>
          </a:p>
        </p:txBody>
      </p:sp>
      <p:sp>
        <p:nvSpPr>
          <p:cNvPr id="3" name="Текст 2">
            <a:extLst>
              <a:ext uri="{FF2B5EF4-FFF2-40B4-BE49-F238E27FC236}">
                <a16:creationId xmlns:a16="http://schemas.microsoft.com/office/drawing/2014/main" id="{68AA1740-C5C8-42AF-BC01-2EEBBDDF526B}"/>
              </a:ext>
            </a:extLst>
          </p:cNvPr>
          <p:cNvSpPr>
            <a:spLocks noGrp="1"/>
          </p:cNvSpPr>
          <p:nvPr>
            <p:ph type="body" idx="1"/>
          </p:nvPr>
        </p:nvSpPr>
        <p:spPr/>
        <p:txBody>
          <a:bodyPr>
            <a:normAutofit fontScale="92500" lnSpcReduction="20000"/>
          </a:bodyPr>
          <a:lstStyle/>
          <a:p>
            <a:pPr>
              <a:spcBef>
                <a:spcPts val="0"/>
              </a:spcBef>
              <a:spcAft>
                <a:spcPct val="0"/>
              </a:spcAft>
            </a:pPr>
            <a:r>
              <a:rPr lang="en-US"/>
              <a:t>Yevropa Ittifoqining Dezinformatsiya bo'yicha amaliyot kodeksi noto'g'ri ma'lumotlarga qarshi kurashishda o'zini o'zi tartibga solish yondashuvini ifodalaydi.</a:t>
            </a:r>
          </a:p>
          <a:p>
            <a:pPr>
              <a:spcBef>
                <a:spcPts val="0"/>
              </a:spcBef>
              <a:spcAft>
                <a:spcPct val="0"/>
              </a:spcAft>
            </a:pPr>
            <a:endParaRPr lang="en-US"/>
          </a:p>
          <a:p>
            <a:pPr>
              <a:spcBef>
                <a:spcPts val="0"/>
              </a:spcBef>
              <a:spcAft>
                <a:spcPct val="0"/>
              </a:spcAft>
            </a:pPr>
            <a:r>
              <a:rPr lang="en-US"/>
              <a:t>Malayziyaning bekor qilingan Soxta yangiliklar to'g'risidagi qonuni kabi milliy qonunlar munozarali bo'lgan.</a:t>
            </a:r>
          </a:p>
          <a:p>
            <a:pPr>
              <a:spcBef>
                <a:spcPts val="0"/>
              </a:spcBef>
              <a:spcAft>
                <a:spcPct val="0"/>
              </a:spcAft>
            </a:pPr>
            <a:endParaRPr lang="en-US"/>
          </a:p>
          <a:p>
            <a:pPr>
              <a:spcBef>
                <a:spcPts val="0"/>
              </a:spcBef>
              <a:spcAft>
                <a:spcPct val="0"/>
              </a:spcAft>
            </a:pPr>
            <a:r>
              <a:rPr lang="en-US"/>
              <a:t>Cambridge Analytica skandali mikro-maqsadli dezinformatsiyaning saylovlarga ta'sirini ta'kidladi.</a:t>
            </a:r>
          </a:p>
          <a:p>
            <a:pPr>
              <a:spcBef>
                <a:spcPts val="0"/>
              </a:spcBef>
              <a:spcAft>
                <a:spcPct val="0"/>
              </a:spcAft>
            </a:pPr>
            <a:endParaRPr lang="en-US"/>
          </a:p>
          <a:p>
            <a:pPr>
              <a:spcBef>
                <a:spcPts val="0"/>
              </a:spcBef>
              <a:spcAft>
                <a:spcPct val="0"/>
              </a:spcAft>
            </a:pPr>
            <a:r>
              <a:rPr lang="en-US"/>
              <a:t>Kontent belgilash va pastga tushirish onlayn dezinformatsiyani hal qilishda keng tarqalgan amaliyotlardir.</a:t>
            </a:r>
          </a:p>
          <a:p>
            <a:pPr>
              <a:spcBef>
                <a:spcPts val="0"/>
              </a:spcBef>
              <a:spcAft>
                <a:spcPct val="0"/>
              </a:spcAft>
            </a:pPr>
            <a:endParaRPr lang="en-US"/>
          </a:p>
          <a:p>
            <a:pPr>
              <a:spcBef>
                <a:spcPts val="0"/>
              </a:spcBef>
              <a:spcAft>
                <a:spcPct val="0"/>
              </a:spcAft>
            </a:pPr>
            <a:r>
              <a:rPr lang="en-US"/>
              <a:t>Dezinformatsiyaga qarshi kurashni matbuot erkinligi bilan muvozanatlash qiyin, ayniqsa satira yoki fikrlar uchun.</a:t>
            </a:r>
          </a:p>
          <a:p>
            <a:pPr>
              <a:spcBef>
                <a:spcPts val="0"/>
              </a:spcBef>
              <a:spcAft>
                <a:spcPct val="0"/>
              </a:spcAft>
            </a:pPr>
            <a:endParaRPr lang="ru-RU"/>
          </a:p>
        </p:txBody>
      </p:sp>
    </p:spTree>
    <p:extLst>
      <p:ext uri="{BB962C8B-B14F-4D97-AF65-F5344CB8AC3E}">
        <p14:creationId xmlns:p14="http://schemas.microsoft.com/office/powerpoint/2010/main" val="2111167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1358D4-30F1-47D9-9D87-BD88A1CC256D}"/>
              </a:ext>
            </a:extLst>
          </p:cNvPr>
          <p:cNvSpPr>
            <a:spLocks noGrp="1"/>
          </p:cNvSpPr>
          <p:nvPr>
            <p:ph type="title"/>
          </p:nvPr>
        </p:nvSpPr>
        <p:spPr/>
        <p:txBody>
          <a:bodyPr/>
          <a:lstStyle/>
          <a:p>
            <a:r>
              <a:rPr lang="en-US"/>
              <a:t>Vositachilar javobgarligi to'g'risidagi qonunlar</a:t>
            </a:r>
            <a:br>
              <a:rPr lang="en-US"/>
            </a:br>
            <a:endParaRPr lang="ru-RU"/>
          </a:p>
        </p:txBody>
      </p:sp>
      <p:sp>
        <p:nvSpPr>
          <p:cNvPr id="3" name="Текст 2">
            <a:extLst>
              <a:ext uri="{FF2B5EF4-FFF2-40B4-BE49-F238E27FC236}">
                <a16:creationId xmlns:a16="http://schemas.microsoft.com/office/drawing/2014/main" id="{803DA24A-C1A4-4E5B-80AF-4E94772AF586}"/>
              </a:ext>
            </a:extLst>
          </p:cNvPr>
          <p:cNvSpPr>
            <a:spLocks noGrp="1"/>
          </p:cNvSpPr>
          <p:nvPr>
            <p:ph type="body" idx="1"/>
          </p:nvPr>
        </p:nvSpPr>
        <p:spPr/>
        <p:txBody>
          <a:bodyPr>
            <a:normAutofit fontScale="92500" lnSpcReduction="20000"/>
          </a:bodyPr>
          <a:lstStyle/>
          <a:p>
            <a:pPr>
              <a:spcBef>
                <a:spcPts val="0"/>
              </a:spcBef>
              <a:spcAft>
                <a:spcPct val="0"/>
              </a:spcAft>
            </a:pPr>
            <a:r>
              <a:rPr lang="en-US"/>
              <a:t>AQShning 230-bo'limi platformalarga keng immunitetni ta'minlaydi, Yevropa Ittifoqining yondashuvi esa cheklangan xavfsiz liman taklif etadi.</a:t>
            </a:r>
          </a:p>
          <a:p>
            <a:pPr>
              <a:spcBef>
                <a:spcPts val="0"/>
              </a:spcBef>
              <a:spcAft>
                <a:spcPct val="0"/>
              </a:spcAft>
            </a:pPr>
            <a:endParaRPr lang="en-US"/>
          </a:p>
          <a:p>
            <a:pPr>
              <a:spcBef>
                <a:spcPts val="0"/>
              </a:spcBef>
              <a:spcAft>
                <a:spcPct val="0"/>
              </a:spcAft>
            </a:pPr>
            <a:r>
              <a:rPr lang="en-US"/>
              <a:t>Gonzalez v. Google kabi ishlar platforma immunitetining chegaralarini sinab ko'radi.</a:t>
            </a:r>
          </a:p>
          <a:p>
            <a:pPr>
              <a:spcBef>
                <a:spcPts val="0"/>
              </a:spcBef>
              <a:spcAft>
                <a:spcPct val="0"/>
              </a:spcAft>
            </a:pPr>
            <a:endParaRPr lang="en-US"/>
          </a:p>
          <a:p>
            <a:pPr>
              <a:spcBef>
                <a:spcPts val="0"/>
              </a:spcBef>
              <a:spcAft>
                <a:spcPct val="0"/>
              </a:spcAft>
            </a:pPr>
            <a:r>
              <a:rPr lang="en-US"/>
              <a:t>Manila tamoyillari vositachilar javobgarligida erkin ifoda va boshqa huquqlarni muvozanatlashga yo'l ko'rsatadi.</a:t>
            </a:r>
          </a:p>
          <a:p>
            <a:pPr>
              <a:spcBef>
                <a:spcPts val="0"/>
              </a:spcBef>
              <a:spcAft>
                <a:spcPct val="0"/>
              </a:spcAft>
            </a:pPr>
            <a:endParaRPr lang="en-US"/>
          </a:p>
          <a:p>
            <a:pPr>
              <a:spcBef>
                <a:spcPts val="0"/>
              </a:spcBef>
              <a:spcAft>
                <a:spcPct val="0"/>
              </a:spcAft>
            </a:pPr>
            <a:r>
              <a:rPr lang="en-US"/>
              <a:t>"Ogohlantirish va olib tashlash" tartibi keng tarqalgan, lekin yurisdiksiyalar bo'ylab keng farq qiladi.</a:t>
            </a:r>
          </a:p>
          <a:p>
            <a:pPr>
              <a:spcBef>
                <a:spcPts val="0"/>
              </a:spcBef>
              <a:spcAft>
                <a:spcPct val="0"/>
              </a:spcAft>
            </a:pPr>
            <a:endParaRPr lang="en-US"/>
          </a:p>
          <a:p>
            <a:pPr>
              <a:spcBef>
                <a:spcPts val="0"/>
              </a:spcBef>
              <a:spcAft>
                <a:spcPct val="0"/>
              </a:spcAft>
            </a:pPr>
            <a:r>
              <a:rPr lang="en-US"/>
              <a:t>Vositachilar javobgarligi to'g'risidagi qonunlarning ekstraterritorial qo'llanishi murakkab bo'lib qolmoqda.</a:t>
            </a:r>
          </a:p>
          <a:p>
            <a:pPr>
              <a:spcBef>
                <a:spcPts val="0"/>
              </a:spcBef>
              <a:spcAft>
                <a:spcPct val="0"/>
              </a:spcAft>
            </a:pPr>
            <a:endParaRPr lang="ru-RU"/>
          </a:p>
        </p:txBody>
      </p:sp>
    </p:spTree>
    <p:extLst>
      <p:ext uri="{BB962C8B-B14F-4D97-AF65-F5344CB8AC3E}">
        <p14:creationId xmlns:p14="http://schemas.microsoft.com/office/powerpoint/2010/main" val="1218734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1D3A75-4DBF-4C89-980A-366754CE0723}"/>
              </a:ext>
            </a:extLst>
          </p:cNvPr>
          <p:cNvSpPr>
            <a:spLocks noGrp="1"/>
          </p:cNvSpPr>
          <p:nvPr>
            <p:ph type="title"/>
          </p:nvPr>
        </p:nvSpPr>
        <p:spPr/>
        <p:txBody>
          <a:bodyPr/>
          <a:lstStyle/>
          <a:p>
            <a:r>
              <a:rPr lang="en-US"/>
              <a:t>Onlayn so'z erkinligida shifrlash va anonimlik</a:t>
            </a:r>
            <a:br>
              <a:rPr lang="en-US"/>
            </a:br>
            <a:endParaRPr lang="ru-RU"/>
          </a:p>
        </p:txBody>
      </p:sp>
      <p:sp>
        <p:nvSpPr>
          <p:cNvPr id="3" name="Текст 2">
            <a:extLst>
              <a:ext uri="{FF2B5EF4-FFF2-40B4-BE49-F238E27FC236}">
                <a16:creationId xmlns:a16="http://schemas.microsoft.com/office/drawing/2014/main" id="{C78B135D-676C-4F75-A34C-C14368B98668}"/>
              </a:ext>
            </a:extLst>
          </p:cNvPr>
          <p:cNvSpPr>
            <a:spLocks noGrp="1"/>
          </p:cNvSpPr>
          <p:nvPr>
            <p:ph type="body" idx="1"/>
          </p:nvPr>
        </p:nvSpPr>
        <p:spPr/>
        <p:txBody>
          <a:bodyPr>
            <a:normAutofit fontScale="92500" lnSpcReduction="20000"/>
          </a:bodyPr>
          <a:lstStyle/>
          <a:p>
            <a:pPr>
              <a:spcBef>
                <a:spcPts val="0"/>
              </a:spcBef>
              <a:spcAft>
                <a:spcPct val="0"/>
              </a:spcAft>
            </a:pPr>
            <a:r>
              <a:rPr lang="en-US"/>
              <a:t>BMT Maxsus ma'ruzachisining hisoboti raqamli huquqlar uchun shifrlash va anonimlikning muhimligini ta'kidlaydi.</a:t>
            </a:r>
          </a:p>
          <a:p>
            <a:pPr>
              <a:spcBef>
                <a:spcPts val="0"/>
              </a:spcBef>
              <a:spcAft>
                <a:spcPct val="0"/>
              </a:spcAft>
            </a:pPr>
            <a:endParaRPr lang="en-US"/>
          </a:p>
          <a:p>
            <a:pPr>
              <a:spcBef>
                <a:spcPts val="0"/>
              </a:spcBef>
              <a:spcAft>
                <a:spcPct val="0"/>
              </a:spcAft>
            </a:pPr>
            <a:r>
              <a:rPr lang="en-US"/>
              <a:t>FBR-Apple nizosi kabi huquqiy da'volar maxfiylik va huquqni muhofaza qilish o'rtasidagi ziddiyatlarni ta'kidlaydi.</a:t>
            </a:r>
          </a:p>
          <a:p>
            <a:pPr>
              <a:spcBef>
                <a:spcPts val="0"/>
              </a:spcBef>
              <a:spcAft>
                <a:spcPct val="0"/>
              </a:spcAft>
            </a:pPr>
            <a:endParaRPr lang="en-US"/>
          </a:p>
          <a:p>
            <a:pPr>
              <a:spcBef>
                <a:spcPts val="0"/>
              </a:spcBef>
              <a:spcAft>
                <a:spcPct val="0"/>
              </a:spcAft>
            </a:pPr>
            <a:r>
              <a:rPr lang="en-US"/>
              <a:t>Doe v. 2TheMart.com kabi ishlar onlaynda anonim nutq huquqlarini qo'llab-quvvatlaydi.</a:t>
            </a:r>
          </a:p>
          <a:p>
            <a:pPr>
              <a:spcBef>
                <a:spcPts val="0"/>
              </a:spcBef>
              <a:spcAft>
                <a:spcPct val="0"/>
              </a:spcAft>
            </a:pPr>
            <a:endParaRPr lang="en-US"/>
          </a:p>
          <a:p>
            <a:pPr>
              <a:spcBef>
                <a:spcPts val="0"/>
              </a:spcBef>
              <a:spcAft>
                <a:spcPct val="0"/>
              </a:spcAft>
            </a:pPr>
            <a:r>
              <a:rPr lang="en-US"/>
              <a:t>Shifrlash raqamli aloqada jurnalistik manbalar va hushtak chaluvchilarni himoya qiladi.</a:t>
            </a:r>
          </a:p>
          <a:p>
            <a:pPr>
              <a:spcBef>
                <a:spcPts val="0"/>
              </a:spcBef>
              <a:spcAft>
                <a:spcPct val="0"/>
              </a:spcAft>
            </a:pPr>
            <a:endParaRPr lang="en-US"/>
          </a:p>
          <a:p>
            <a:pPr>
              <a:spcBef>
                <a:spcPts val="0"/>
              </a:spcBef>
              <a:spcAft>
                <a:spcPct val="0"/>
              </a:spcAft>
            </a:pPr>
            <a:r>
              <a:rPr lang="en-US"/>
              <a:t>VPN va Tor onlayn anonimlik uchun muhim vositalar, garchi ba'zi hukumatlar ulardan foydalanishni cheklaydi.</a:t>
            </a:r>
          </a:p>
          <a:p>
            <a:pPr>
              <a:spcBef>
                <a:spcPts val="0"/>
              </a:spcBef>
              <a:spcAft>
                <a:spcPct val="0"/>
              </a:spcAft>
            </a:pPr>
            <a:endParaRPr lang="ru-RU"/>
          </a:p>
        </p:txBody>
      </p:sp>
    </p:spTree>
    <p:extLst>
      <p:ext uri="{BB962C8B-B14F-4D97-AF65-F5344CB8AC3E}">
        <p14:creationId xmlns:p14="http://schemas.microsoft.com/office/powerpoint/2010/main" val="3230601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95285-2701-42E3-B09D-FBF1C2EE5E04}"/>
              </a:ext>
            </a:extLst>
          </p:cNvPr>
          <p:cNvSpPr>
            <a:spLocks noGrp="1"/>
          </p:cNvSpPr>
          <p:nvPr>
            <p:ph type="title"/>
          </p:nvPr>
        </p:nvSpPr>
        <p:spPr/>
        <p:txBody>
          <a:bodyPr/>
          <a:lstStyle/>
          <a:p>
            <a:r>
              <a:rPr lang="en-US"/>
              <a:t>Onlayn so'z erkinligini himoya qilish kelajagi</a:t>
            </a:r>
            <a:br>
              <a:rPr lang="en-US"/>
            </a:br>
            <a:endParaRPr lang="ru-RU"/>
          </a:p>
        </p:txBody>
      </p:sp>
      <p:sp>
        <p:nvSpPr>
          <p:cNvPr id="3" name="Текст 2">
            <a:extLst>
              <a:ext uri="{FF2B5EF4-FFF2-40B4-BE49-F238E27FC236}">
                <a16:creationId xmlns:a16="http://schemas.microsoft.com/office/drawing/2014/main" id="{AADA5065-99F7-40D0-AD71-26A3952248CF}"/>
              </a:ext>
            </a:extLst>
          </p:cNvPr>
          <p:cNvSpPr>
            <a:spLocks noGrp="1"/>
          </p:cNvSpPr>
          <p:nvPr>
            <p:ph type="body" idx="1"/>
          </p:nvPr>
        </p:nvSpPr>
        <p:spPr/>
        <p:txBody>
          <a:bodyPr>
            <a:normAutofit fontScale="92500" lnSpcReduction="20000"/>
          </a:bodyPr>
          <a:lstStyle/>
          <a:p>
            <a:pPr>
              <a:spcBef>
                <a:spcPts val="0"/>
              </a:spcBef>
              <a:spcAft>
                <a:spcPct val="0"/>
              </a:spcAft>
            </a:pPr>
            <a:r>
              <a:rPr lang="en-US"/>
              <a:t>Onlayn so'z erkinligida turli an'analarga hurmat ko'rsatadigan izchil standartlar uchun xalqaro hamkorlik zarur.</a:t>
            </a:r>
          </a:p>
          <a:p>
            <a:pPr>
              <a:spcBef>
                <a:spcPts val="0"/>
              </a:spcBef>
              <a:spcAft>
                <a:spcPct val="0"/>
              </a:spcAft>
            </a:pPr>
            <a:endParaRPr lang="en-US"/>
          </a:p>
          <a:p>
            <a:pPr>
              <a:spcBef>
                <a:spcPts val="0"/>
              </a:spcBef>
              <a:spcAft>
                <a:spcPct val="0"/>
              </a:spcAft>
            </a:pPr>
            <a:r>
              <a:rPr lang="en-US"/>
              <a:t>Raqamli savodxonlik foydalanuvchilarga murakkab onlayn axborot muhitida harakat qilish imkonini beradi.</a:t>
            </a:r>
          </a:p>
          <a:p>
            <a:pPr>
              <a:spcBef>
                <a:spcPts val="0"/>
              </a:spcBef>
              <a:spcAft>
                <a:spcPct val="0"/>
              </a:spcAft>
            </a:pPr>
            <a:endParaRPr lang="en-US"/>
          </a:p>
          <a:p>
            <a:pPr>
              <a:spcBef>
                <a:spcPts val="0"/>
              </a:spcBef>
              <a:spcAft>
                <a:spcPct val="0"/>
              </a:spcAft>
            </a:pPr>
            <a:r>
              <a:rPr lang="en-US"/>
              <a:t>Shaffof kontent moderatsiyasi onlayn platformalarga jamoatchilik ishonchini saqlab qoladi.</a:t>
            </a:r>
          </a:p>
          <a:p>
            <a:pPr>
              <a:spcBef>
                <a:spcPts val="0"/>
              </a:spcBef>
              <a:spcAft>
                <a:spcPct val="0"/>
              </a:spcAft>
            </a:pPr>
            <a:endParaRPr lang="en-US"/>
          </a:p>
          <a:p>
            <a:pPr>
              <a:spcBef>
                <a:spcPts val="0"/>
              </a:spcBef>
              <a:spcAft>
                <a:spcPct val="0"/>
              </a:spcAft>
            </a:pPr>
            <a:r>
              <a:rPr lang="en-US"/>
              <a:t>Onlaynda ozchilik ovozlarini himoya qilish inklyuziv raqamli jamiyatlar uchun juda muhim bo'lib qolmoqda.</a:t>
            </a:r>
          </a:p>
          <a:p>
            <a:pPr>
              <a:spcBef>
                <a:spcPts val="0"/>
              </a:spcBef>
              <a:spcAft>
                <a:spcPct val="0"/>
              </a:spcAft>
            </a:pPr>
            <a:endParaRPr lang="en-US"/>
          </a:p>
          <a:p>
            <a:pPr>
              <a:spcBef>
                <a:spcPts val="0"/>
              </a:spcBef>
              <a:spcAft>
                <a:spcPct val="0"/>
              </a:spcAft>
            </a:pPr>
            <a:r>
              <a:rPr lang="en-US"/>
              <a:t>Raqamli huquqlarning o'zaro bog'liqligini tan oladigan yaxlit yondashuv kelajakda onlayn so'z erkinligini himoya qilish uchun juda muhimdir.</a:t>
            </a:r>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ru-RU"/>
          </a:p>
        </p:txBody>
      </p:sp>
    </p:spTree>
    <p:extLst>
      <p:ext uri="{BB962C8B-B14F-4D97-AF65-F5344CB8AC3E}">
        <p14:creationId xmlns:p14="http://schemas.microsoft.com/office/powerpoint/2010/main" val="3088413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E63FB7-EE46-4AAE-8181-F36B764C70F8}"/>
              </a:ext>
            </a:extLst>
          </p:cNvPr>
          <p:cNvSpPr>
            <a:spLocks noGrp="1"/>
          </p:cNvSpPr>
          <p:nvPr>
            <p:ph type="title"/>
          </p:nvPr>
        </p:nvSpPr>
        <p:spPr/>
        <p:txBody>
          <a:bodyPr/>
          <a:lstStyle/>
          <a:p>
            <a:r>
              <a:rPr lang="en-US"/>
              <a:t>E-ta'limga kirish</a:t>
            </a:r>
            <a:br>
              <a:rPr lang="en-US"/>
            </a:br>
            <a:endParaRPr lang="ru-RU"/>
          </a:p>
        </p:txBody>
      </p:sp>
      <p:sp>
        <p:nvSpPr>
          <p:cNvPr id="3" name="Текст 2">
            <a:extLst>
              <a:ext uri="{FF2B5EF4-FFF2-40B4-BE49-F238E27FC236}">
                <a16:creationId xmlns:a16="http://schemas.microsoft.com/office/drawing/2014/main" id="{5C426568-9D04-41E1-9F96-0A6FCB8CC33E}"/>
              </a:ext>
            </a:extLst>
          </p:cNvPr>
          <p:cNvSpPr>
            <a:spLocks noGrp="1"/>
          </p:cNvSpPr>
          <p:nvPr>
            <p:ph type="body" idx="1"/>
          </p:nvPr>
        </p:nvSpPr>
        <p:spPr/>
        <p:txBody>
          <a:bodyPr>
            <a:normAutofit fontScale="85000" lnSpcReduction="20000"/>
          </a:bodyPr>
          <a:lstStyle/>
          <a:p>
            <a:pPr>
              <a:spcBef>
                <a:spcPts val="0"/>
              </a:spcBef>
              <a:spcAft>
                <a:spcPct val="0"/>
              </a:spcAft>
            </a:pPr>
            <a:r>
              <a:rPr lang="en-US"/>
              <a:t>E-ta'lim an'anaviy ta'limni inqilob qildi, ta'limga global kirishni kengaytirdi.</a:t>
            </a:r>
          </a:p>
          <a:p>
            <a:pPr>
              <a:spcBef>
                <a:spcPts val="0"/>
              </a:spcBef>
              <a:spcAft>
                <a:spcPct val="0"/>
              </a:spcAft>
            </a:pPr>
            <a:endParaRPr lang="en-US"/>
          </a:p>
          <a:p>
            <a:pPr>
              <a:spcBef>
                <a:spcPts val="0"/>
              </a:spcBef>
              <a:spcAft>
                <a:spcPct val="0"/>
              </a:spcAft>
            </a:pPr>
            <a:r>
              <a:rPr lang="en-US"/>
              <a:t>U onlayn, aralash va gibrid ta'lim modellarini o'z ichiga oladi, O'qitishni boshqarish tizimlari (LMS), Ommaviy ochiq onlayn kurslar (MOOC) va moslashuvchan o'qitish platformalari kabi texnologiyalardan foydalanadi.</a:t>
            </a:r>
          </a:p>
          <a:p>
            <a:pPr>
              <a:spcBef>
                <a:spcPts val="0"/>
              </a:spcBef>
              <a:spcAft>
                <a:spcPct val="0"/>
              </a:spcAft>
            </a:pPr>
            <a:endParaRPr lang="en-US"/>
          </a:p>
          <a:p>
            <a:pPr>
              <a:spcBef>
                <a:spcPts val="0"/>
              </a:spcBef>
              <a:spcAft>
                <a:spcPct val="0"/>
              </a:spcAft>
            </a:pPr>
            <a:r>
              <a:rPr lang="en-US"/>
              <a:t>Global e-ta'lim bozori 2025 yilga kelib 350 milliard dollarga yetishi kutilmoqda.</a:t>
            </a:r>
          </a:p>
          <a:p>
            <a:pPr>
              <a:spcBef>
                <a:spcPts val="0"/>
              </a:spcBef>
              <a:spcAft>
                <a:spcPct val="0"/>
              </a:spcAft>
            </a:pPr>
            <a:endParaRPr lang="en-US"/>
          </a:p>
          <a:p>
            <a:pPr>
              <a:spcBef>
                <a:spcPts val="0"/>
              </a:spcBef>
              <a:spcAft>
                <a:spcPct val="0"/>
              </a:spcAft>
            </a:pPr>
            <a:r>
              <a:rPr lang="en-US"/>
              <a:t>E-ta'lim platformalariga kurslarni boshqarish uchun LMS, keng ko'lamli ochiq kurslar uchun MOOC, shaxsiylashtirilgan kontent uchun moslashuvchan o'qitish platformalari va sinxron o'qitish uchun virtual sinflar kiradi.</a:t>
            </a:r>
          </a:p>
          <a:p>
            <a:pPr>
              <a:spcBef>
                <a:spcPts val="0"/>
              </a:spcBef>
              <a:spcAft>
                <a:spcPct val="0"/>
              </a:spcAft>
            </a:pPr>
            <a:endParaRPr lang="en-US"/>
          </a:p>
          <a:p>
            <a:pPr>
              <a:spcBef>
                <a:spcPts val="0"/>
              </a:spcBef>
              <a:spcAft>
                <a:spcPct val="0"/>
              </a:spcAft>
            </a:pPr>
            <a:r>
              <a:rPr lang="en-US"/>
              <a:t>Bu xilma-xil landshaft raqamli texnologiyalarning ta'limga o'zgaruvchan ta'sirini aks ettiradi, paydo bo'layotgan masalalarni hal qilish uchun moslashuvchan huquqiy doiralarni talab qiladi.</a:t>
            </a:r>
          </a:p>
          <a:p>
            <a:pPr>
              <a:spcBef>
                <a:spcPts val="0"/>
              </a:spcBef>
              <a:spcAft>
                <a:spcPct val="0"/>
              </a:spcAft>
            </a:pPr>
            <a:endParaRPr lang="ru-RU"/>
          </a:p>
        </p:txBody>
      </p:sp>
    </p:spTree>
    <p:extLst>
      <p:ext uri="{BB962C8B-B14F-4D97-AF65-F5344CB8AC3E}">
        <p14:creationId xmlns:p14="http://schemas.microsoft.com/office/powerpoint/2010/main" val="601430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76540C-151E-48D4-A577-C226BA2DB9A8}"/>
              </a:ext>
            </a:extLst>
          </p:cNvPr>
          <p:cNvSpPr>
            <a:spLocks noGrp="1"/>
          </p:cNvSpPr>
          <p:nvPr>
            <p:ph type="title"/>
          </p:nvPr>
        </p:nvSpPr>
        <p:spPr/>
        <p:txBody>
          <a:bodyPr/>
          <a:lstStyle/>
          <a:p>
            <a:r>
              <a:rPr lang="en-US"/>
              <a:t>E-ta'lim modellari</a:t>
            </a:r>
            <a:br>
              <a:rPr lang="en-US"/>
            </a:br>
            <a:endParaRPr lang="ru-RU"/>
          </a:p>
        </p:txBody>
      </p:sp>
      <p:sp>
        <p:nvSpPr>
          <p:cNvPr id="3" name="Текст 2">
            <a:extLst>
              <a:ext uri="{FF2B5EF4-FFF2-40B4-BE49-F238E27FC236}">
                <a16:creationId xmlns:a16="http://schemas.microsoft.com/office/drawing/2014/main" id="{45B9CAEC-EEA4-4E38-990C-08B6E3CAC8DA}"/>
              </a:ext>
            </a:extLst>
          </p:cNvPr>
          <p:cNvSpPr>
            <a:spLocks noGrp="1"/>
          </p:cNvSpPr>
          <p:nvPr>
            <p:ph type="body" idx="1"/>
          </p:nvPr>
        </p:nvSpPr>
        <p:spPr/>
        <p:txBody>
          <a:bodyPr>
            <a:normAutofit fontScale="92500" lnSpcReduction="10000"/>
          </a:bodyPr>
          <a:lstStyle/>
          <a:p>
            <a:pPr>
              <a:spcBef>
                <a:spcPts val="0"/>
              </a:spcBef>
              <a:spcAft>
                <a:spcPct val="0"/>
              </a:spcAft>
            </a:pPr>
            <a:r>
              <a:rPr lang="en-US"/>
              <a:t>Teskari sinf modeli e-ta'limda talabalarning jalb qilinishini oshiradi.</a:t>
            </a:r>
          </a:p>
          <a:p>
            <a:pPr>
              <a:spcBef>
                <a:spcPts val="0"/>
              </a:spcBef>
              <a:spcAft>
                <a:spcPct val="0"/>
              </a:spcAft>
            </a:pPr>
            <a:endParaRPr lang="en-US"/>
          </a:p>
          <a:p>
            <a:pPr>
              <a:spcBef>
                <a:spcPts val="0"/>
              </a:spcBef>
              <a:spcAft>
                <a:spcPct val="0"/>
              </a:spcAft>
            </a:pPr>
            <a:r>
              <a:rPr lang="en-US"/>
              <a:t>Tadqiqot jamoasi doirasi onlayn o'qitishda kognitiv, ijtimoiy va o'qitish mavjudligini ta'kidlaydi.</a:t>
            </a:r>
          </a:p>
          <a:p>
            <a:pPr>
              <a:spcBef>
                <a:spcPts val="0"/>
              </a:spcBef>
              <a:spcAft>
                <a:spcPct val="0"/>
              </a:spcAft>
            </a:pPr>
            <a:endParaRPr lang="en-US"/>
          </a:p>
          <a:p>
            <a:pPr>
              <a:spcBef>
                <a:spcPts val="0"/>
              </a:spcBef>
              <a:spcAft>
                <a:spcPct val="0"/>
              </a:spcAft>
            </a:pPr>
            <a:r>
              <a:rPr lang="en-US"/>
              <a:t>ADDIE modeli o'quv dizayniga tizimli yondashuvni taklif etadi, SAMR modeli esa texnologiya integratsiyasini baholaydi.</a:t>
            </a:r>
          </a:p>
          <a:p>
            <a:pPr>
              <a:spcBef>
                <a:spcPts val="0"/>
              </a:spcBef>
              <a:spcAft>
                <a:spcPct val="0"/>
              </a:spcAft>
            </a:pPr>
            <a:endParaRPr lang="en-US"/>
          </a:p>
          <a:p>
            <a:pPr>
              <a:spcBef>
                <a:spcPts val="0"/>
              </a:spcBef>
              <a:spcAft>
                <a:spcPct val="0"/>
              </a:spcAft>
            </a:pPr>
            <a:r>
              <a:rPr lang="en-US"/>
              <a:t>Moslashuvchan o'qitish individual ko'rsatkichlarga asoslangan holda ta'limni shaxsiylashtiradi.</a:t>
            </a:r>
          </a:p>
          <a:p>
            <a:pPr>
              <a:spcBef>
                <a:spcPts val="0"/>
              </a:spcBef>
              <a:spcAft>
                <a:spcPct val="0"/>
              </a:spcAft>
            </a:pPr>
            <a:endParaRPr lang="en-US"/>
          </a:p>
          <a:p>
            <a:pPr>
              <a:spcBef>
                <a:spcPts val="0"/>
              </a:spcBef>
              <a:spcAft>
                <a:spcPct val="0"/>
              </a:spcAft>
            </a:pPr>
            <a:r>
              <a:rPr lang="en-US"/>
              <a:t>Sinxron va asinxron o'qitish turli afzalliklarni taklif etadi: real vaqtda o'zaro ta'sir va moslashuvchanlik.</a:t>
            </a:r>
          </a:p>
          <a:p>
            <a:pPr>
              <a:spcBef>
                <a:spcPts val="0"/>
              </a:spcBef>
              <a:spcAft>
                <a:spcPct val="0"/>
              </a:spcAft>
            </a:pPr>
            <a:endParaRPr lang="ru-RU"/>
          </a:p>
        </p:txBody>
      </p:sp>
    </p:spTree>
    <p:extLst>
      <p:ext uri="{BB962C8B-B14F-4D97-AF65-F5344CB8AC3E}">
        <p14:creationId xmlns:p14="http://schemas.microsoft.com/office/powerpoint/2010/main" val="3013593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2B0F14-4878-48D7-82D9-7AFAF782BC5F}"/>
              </a:ext>
            </a:extLst>
          </p:cNvPr>
          <p:cNvSpPr>
            <a:spLocks noGrp="1"/>
          </p:cNvSpPr>
          <p:nvPr>
            <p:ph type="title"/>
          </p:nvPr>
        </p:nvSpPr>
        <p:spPr/>
        <p:txBody>
          <a:bodyPr/>
          <a:lstStyle/>
          <a:p>
            <a:r>
              <a:rPr lang="en-US"/>
              <a:t>E-ta'lim texnologiyalari</a:t>
            </a:r>
            <a:br>
              <a:rPr lang="en-US"/>
            </a:br>
            <a:endParaRPr lang="ru-RU"/>
          </a:p>
        </p:txBody>
      </p:sp>
      <p:sp>
        <p:nvSpPr>
          <p:cNvPr id="3" name="Текст 2">
            <a:extLst>
              <a:ext uri="{FF2B5EF4-FFF2-40B4-BE49-F238E27FC236}">
                <a16:creationId xmlns:a16="http://schemas.microsoft.com/office/drawing/2014/main" id="{3505F913-B417-448D-9A34-20A178A2C09E}"/>
              </a:ext>
            </a:extLst>
          </p:cNvPr>
          <p:cNvSpPr>
            <a:spLocks noGrp="1"/>
          </p:cNvSpPr>
          <p:nvPr>
            <p:ph type="body" idx="1"/>
          </p:nvPr>
        </p:nvSpPr>
        <p:spPr/>
        <p:txBody>
          <a:bodyPr>
            <a:normAutofit fontScale="92500" lnSpcReduction="20000"/>
          </a:bodyPr>
          <a:lstStyle/>
          <a:p>
            <a:pPr>
              <a:spcBef>
                <a:spcPts val="0"/>
              </a:spcBef>
              <a:spcAft>
                <a:spcPct val="0"/>
              </a:spcAft>
            </a:pPr>
            <a:r>
              <a:rPr lang="en-US"/>
              <a:t>Moodle va Canvas kabi O'qitishni boshqarish tizimlari ko'plab e-ta'lim dasturlarining asosini tashkil qiladi.</a:t>
            </a:r>
          </a:p>
          <a:p>
            <a:pPr>
              <a:spcBef>
                <a:spcPts val="0"/>
              </a:spcBef>
              <a:spcAft>
                <a:spcPct val="0"/>
              </a:spcAft>
            </a:pPr>
            <a:endParaRPr lang="en-US"/>
          </a:p>
          <a:p>
            <a:pPr>
              <a:spcBef>
                <a:spcPts val="0"/>
              </a:spcBef>
              <a:spcAft>
                <a:spcPct val="0"/>
              </a:spcAft>
            </a:pPr>
            <a:r>
              <a:rPr lang="en-US"/>
              <a:t>Coursera va edX kabi platformalardagi MOOC oliy ta'limdan foydalanishni demokratlashtiradi.</a:t>
            </a:r>
          </a:p>
          <a:p>
            <a:pPr>
              <a:spcBef>
                <a:spcPts val="0"/>
              </a:spcBef>
              <a:spcAft>
                <a:spcPct val="0"/>
              </a:spcAft>
            </a:pPr>
            <a:endParaRPr lang="en-US"/>
          </a:p>
          <a:p>
            <a:pPr>
              <a:spcBef>
                <a:spcPts val="0"/>
              </a:spcBef>
              <a:spcAft>
                <a:spcPct val="0"/>
              </a:spcAft>
            </a:pPr>
            <a:r>
              <a:rPr lang="en-US"/>
              <a:t>Virtual va kengaytirilgan haqiqat ilovalari e-ta'limda immersiv o'qitishni kuchaytiradi.</a:t>
            </a:r>
          </a:p>
          <a:p>
            <a:pPr>
              <a:spcBef>
                <a:spcPts val="0"/>
              </a:spcBef>
              <a:spcAft>
                <a:spcPct val="0"/>
              </a:spcAft>
            </a:pPr>
            <a:endParaRPr lang="en-US"/>
          </a:p>
          <a:p>
            <a:pPr>
              <a:spcBef>
                <a:spcPts val="0"/>
              </a:spcBef>
              <a:spcAft>
                <a:spcPct val="0"/>
              </a:spcAft>
            </a:pPr>
            <a:r>
              <a:rPr lang="en-US"/>
              <a:t>Sun'iy intellekt va mashinani o'rganish raqamli ta'limda shaxsiylashtirilgan o'qitish yo'llarini ta'minlaydi.</a:t>
            </a:r>
          </a:p>
          <a:p>
            <a:pPr>
              <a:spcBef>
                <a:spcPts val="0"/>
              </a:spcBef>
              <a:spcAft>
                <a:spcPct val="0"/>
              </a:spcAft>
            </a:pPr>
            <a:endParaRPr lang="en-US"/>
          </a:p>
          <a:p>
            <a:pPr>
              <a:spcBef>
                <a:spcPts val="0"/>
              </a:spcBef>
              <a:spcAft>
                <a:spcPct val="0"/>
              </a:spcAft>
            </a:pPr>
            <a:r>
              <a:rPr lang="en-US"/>
              <a:t>Blokchein e-ta'limda xavfsiz hujjatlashtirish uchun yechim sifatida paydo bo'lmoqda.</a:t>
            </a:r>
          </a:p>
          <a:p>
            <a:pPr>
              <a:spcBef>
                <a:spcPts val="0"/>
              </a:spcBef>
              <a:spcAft>
                <a:spcPct val="0"/>
              </a:spcAft>
            </a:pPr>
            <a:endParaRPr lang="ru-RU"/>
          </a:p>
        </p:txBody>
      </p:sp>
    </p:spTree>
    <p:extLst>
      <p:ext uri="{BB962C8B-B14F-4D97-AF65-F5344CB8AC3E}">
        <p14:creationId xmlns:p14="http://schemas.microsoft.com/office/powerpoint/2010/main" val="4015863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B93FED-664B-4CA9-AAFB-E7ECF26DBE55}"/>
              </a:ext>
            </a:extLst>
          </p:cNvPr>
          <p:cNvSpPr>
            <a:spLocks noGrp="1"/>
          </p:cNvSpPr>
          <p:nvPr>
            <p:ph type="title"/>
          </p:nvPr>
        </p:nvSpPr>
        <p:spPr/>
        <p:txBody>
          <a:bodyPr/>
          <a:lstStyle/>
          <a:p>
            <a:r>
              <a:rPr lang="en-US"/>
              <a:t>E-ta'limda ma'lumotlarni himoya qilish</a:t>
            </a:r>
            <a:br>
              <a:rPr lang="en-US"/>
            </a:br>
            <a:endParaRPr lang="ru-RU"/>
          </a:p>
        </p:txBody>
      </p:sp>
      <p:sp>
        <p:nvSpPr>
          <p:cNvPr id="3" name="Текст 2">
            <a:extLst>
              <a:ext uri="{FF2B5EF4-FFF2-40B4-BE49-F238E27FC236}">
                <a16:creationId xmlns:a16="http://schemas.microsoft.com/office/drawing/2014/main" id="{1F9EC4DD-A324-44BB-843B-B5F54E4054FF}"/>
              </a:ext>
            </a:extLst>
          </p:cNvPr>
          <p:cNvSpPr>
            <a:spLocks noGrp="1"/>
          </p:cNvSpPr>
          <p:nvPr>
            <p:ph type="body" idx="1"/>
          </p:nvPr>
        </p:nvSpPr>
        <p:spPr/>
        <p:txBody>
          <a:bodyPr>
            <a:normAutofit fontScale="92500" lnSpcReduction="20000"/>
          </a:bodyPr>
          <a:lstStyle/>
          <a:p>
            <a:pPr>
              <a:spcBef>
                <a:spcPts val="0"/>
              </a:spcBef>
              <a:spcAft>
                <a:spcPct val="0"/>
              </a:spcAft>
            </a:pPr>
            <a:r>
              <a:rPr lang="en-US"/>
              <a:t>AQShda FERPA talaba ma'lumotlarini himoya qiladi, GDPR esa Yevropa Ittifoqi e-ta'lim platformalariga ta'sir qiladi.</a:t>
            </a:r>
          </a:p>
          <a:p>
            <a:pPr>
              <a:spcBef>
                <a:spcPts val="0"/>
              </a:spcBef>
              <a:spcAft>
                <a:spcPct val="0"/>
              </a:spcAft>
            </a:pPr>
            <a:endParaRPr lang="en-US"/>
          </a:p>
          <a:p>
            <a:pPr>
              <a:spcBef>
                <a:spcPts val="0"/>
              </a:spcBef>
              <a:spcAft>
                <a:spcPct val="0"/>
              </a:spcAft>
            </a:pPr>
            <a:r>
              <a:rPr lang="en-US"/>
              <a:t>COPPA 13 yoshdan kichik bolalarga qaratilgan e-ta'lim xizmatlari uchun talablarni belgilaydi.</a:t>
            </a:r>
          </a:p>
          <a:p>
            <a:pPr>
              <a:spcBef>
                <a:spcPts val="0"/>
              </a:spcBef>
              <a:spcAft>
                <a:spcPct val="0"/>
              </a:spcAft>
            </a:pPr>
            <a:endParaRPr lang="en-US"/>
          </a:p>
          <a:p>
            <a:pPr>
              <a:spcBef>
                <a:spcPts val="0"/>
              </a:spcBef>
              <a:spcAft>
                <a:spcPct val="0"/>
              </a:spcAft>
            </a:pPr>
            <a:r>
              <a:rPr lang="en-US"/>
              <a:t>Ma'lumotlarni minimallashtirish tamoyillari keng ma'lumot to'plashga tayanadigan platformalarga muammo tug'diradi.</a:t>
            </a:r>
          </a:p>
          <a:p>
            <a:pPr>
              <a:spcBef>
                <a:spcPts val="0"/>
              </a:spcBef>
              <a:spcAft>
                <a:spcPct val="0"/>
              </a:spcAft>
            </a:pPr>
            <a:endParaRPr lang="en-US"/>
          </a:p>
          <a:p>
            <a:pPr>
              <a:spcBef>
                <a:spcPts val="0"/>
              </a:spcBef>
              <a:spcAft>
                <a:spcPct val="0"/>
              </a:spcAft>
            </a:pPr>
            <a:r>
              <a:rPr lang="en-US"/>
              <a:t>"Dizayn bo'yicha maxfiylik" e-ta'lim platformasini ishlab chiqishda ommalashmoqda.</a:t>
            </a:r>
          </a:p>
          <a:p>
            <a:pPr>
              <a:spcBef>
                <a:spcPts val="0"/>
              </a:spcBef>
              <a:spcAft>
                <a:spcPct val="0"/>
              </a:spcAft>
            </a:pPr>
            <a:endParaRPr lang="en-US"/>
          </a:p>
          <a:p>
            <a:pPr>
              <a:spcBef>
                <a:spcPts val="0"/>
              </a:spcBef>
              <a:spcAft>
                <a:spcPct val="0"/>
              </a:spcAft>
            </a:pPr>
            <a:r>
              <a:rPr lang="en-US"/>
              <a:t>O'qishni tahlil qilish va talabalar profilini tuzish raqamli ta'limda potentsial afzalliklar bilan maxfiylik huquqlarini muvozanatlashtiradi.</a:t>
            </a:r>
          </a:p>
          <a:p>
            <a:pPr>
              <a:spcBef>
                <a:spcPts val="0"/>
              </a:spcBef>
              <a:spcAft>
                <a:spcPct val="0"/>
              </a:spcAft>
            </a:pPr>
            <a:endParaRPr lang="ru-RU"/>
          </a:p>
        </p:txBody>
      </p:sp>
    </p:spTree>
    <p:extLst>
      <p:ext uri="{BB962C8B-B14F-4D97-AF65-F5344CB8AC3E}">
        <p14:creationId xmlns:p14="http://schemas.microsoft.com/office/powerpoint/2010/main" val="3670959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1F80A4-FCE7-4AA3-80CE-AC3DBD36D7EC}"/>
              </a:ext>
            </a:extLst>
          </p:cNvPr>
          <p:cNvSpPr>
            <a:spLocks noGrp="1"/>
          </p:cNvSpPr>
          <p:nvPr>
            <p:ph type="title"/>
          </p:nvPr>
        </p:nvSpPr>
        <p:spPr/>
        <p:txBody>
          <a:bodyPr/>
          <a:lstStyle/>
          <a:p>
            <a:r>
              <a:rPr lang="en-US"/>
              <a:t>E-ta'limda intellektual mulk</a:t>
            </a:r>
            <a:br>
              <a:rPr lang="en-US"/>
            </a:br>
            <a:endParaRPr lang="ru-RU"/>
          </a:p>
        </p:txBody>
      </p:sp>
      <p:sp>
        <p:nvSpPr>
          <p:cNvPr id="3" name="Текст 2">
            <a:extLst>
              <a:ext uri="{FF2B5EF4-FFF2-40B4-BE49-F238E27FC236}">
                <a16:creationId xmlns:a16="http://schemas.microsoft.com/office/drawing/2014/main" id="{6444BCCE-748B-4D1A-86D7-4DDB98019BCA}"/>
              </a:ext>
            </a:extLst>
          </p:cNvPr>
          <p:cNvSpPr>
            <a:spLocks noGrp="1"/>
          </p:cNvSpPr>
          <p:nvPr>
            <p:ph type="body" idx="1"/>
          </p:nvPr>
        </p:nvSpPr>
        <p:spPr/>
        <p:txBody>
          <a:bodyPr>
            <a:normAutofit fontScale="92500" lnSpcReduction="20000"/>
          </a:bodyPr>
          <a:lstStyle/>
          <a:p>
            <a:pPr>
              <a:spcBef>
                <a:spcPts val="0"/>
              </a:spcBef>
              <a:spcAft>
                <a:spcPct val="0"/>
              </a:spcAft>
            </a:pPr>
            <a:r>
              <a:rPr lang="en-US"/>
              <a:t>Cambridge University Press v. Patton raqamli kurs materiallariga adolatli foydalanishni qo'llashda muammolarni ta'kidladi.</a:t>
            </a:r>
          </a:p>
          <a:p>
            <a:pPr>
              <a:spcBef>
                <a:spcPts val="0"/>
              </a:spcBef>
              <a:spcAft>
                <a:spcPct val="0"/>
              </a:spcAft>
            </a:pPr>
            <a:endParaRPr lang="en-US"/>
          </a:p>
          <a:p>
            <a:pPr>
              <a:spcBef>
                <a:spcPts val="0"/>
              </a:spcBef>
              <a:spcAft>
                <a:spcPct val="0"/>
              </a:spcAft>
            </a:pPr>
            <a:r>
              <a:rPr lang="en-US"/>
              <a:t>Ochiq ta'lim resurslari va Creative Commons litsenziyalari e-ta'limdagi intellektual mulk masalalariga qisman yechim taklif etadi.</a:t>
            </a:r>
          </a:p>
          <a:p>
            <a:pPr>
              <a:spcBef>
                <a:spcPts val="0"/>
              </a:spcBef>
              <a:spcAft>
                <a:spcPct val="0"/>
              </a:spcAft>
            </a:pPr>
            <a:endParaRPr lang="en-US"/>
          </a:p>
          <a:p>
            <a:pPr>
              <a:spcBef>
                <a:spcPts val="0"/>
              </a:spcBef>
              <a:spcAft>
                <a:spcPct val="0"/>
              </a:spcAft>
            </a:pPr>
            <a:r>
              <a:rPr lang="en-US"/>
              <a:t>Global e-ta'lim intellektual mulk huquqlarini amalga oshirishni murakkablashtiradi.</a:t>
            </a:r>
          </a:p>
          <a:p>
            <a:pPr>
              <a:spcBef>
                <a:spcPts val="0"/>
              </a:spcBef>
              <a:spcAft>
                <a:spcPct val="0"/>
              </a:spcAft>
            </a:pPr>
            <a:endParaRPr lang="en-US"/>
          </a:p>
          <a:p>
            <a:pPr>
              <a:spcBef>
                <a:spcPts val="0"/>
              </a:spcBef>
              <a:spcAft>
                <a:spcPct val="0"/>
              </a:spcAft>
            </a:pPr>
            <a:r>
              <a:rPr lang="en-US"/>
              <a:t>"Akademik erkinlik" onlayn kurslarda fakultet tomonidan yaratilgan kontent ustidan muassasa nazorati haqida savollar tug'diradi.</a:t>
            </a:r>
          </a:p>
          <a:p>
            <a:pPr>
              <a:spcBef>
                <a:spcPts val="0"/>
              </a:spcBef>
              <a:spcAft>
                <a:spcPct val="0"/>
              </a:spcAft>
            </a:pPr>
            <a:endParaRPr lang="en-US"/>
          </a:p>
          <a:p>
            <a:pPr>
              <a:spcBef>
                <a:spcPts val="0"/>
              </a:spcBef>
              <a:spcAft>
                <a:spcPct val="0"/>
              </a:spcAft>
            </a:pPr>
            <a:r>
              <a:rPr lang="en-US"/>
              <a:t>Talabalar tomonidan yaratilgan kontent e-ta'lim intellektual mulk qonunida qo'shimcha murakkabliklarni keltirib chiqaradi.</a:t>
            </a:r>
          </a:p>
          <a:p>
            <a:pPr>
              <a:spcBef>
                <a:spcPts val="0"/>
              </a:spcBef>
              <a:spcAft>
                <a:spcPct val="0"/>
              </a:spcAft>
            </a:pPr>
            <a:endParaRPr lang="ru-RU"/>
          </a:p>
        </p:txBody>
      </p:sp>
    </p:spTree>
    <p:extLst>
      <p:ext uri="{BB962C8B-B14F-4D97-AF65-F5344CB8AC3E}">
        <p14:creationId xmlns:p14="http://schemas.microsoft.com/office/powerpoint/2010/main" val="3148041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685C27-B8B5-45EE-91FC-AC2804B75962}"/>
              </a:ext>
            </a:extLst>
          </p:cNvPr>
          <p:cNvSpPr>
            <a:spLocks noGrp="1"/>
          </p:cNvSpPr>
          <p:nvPr>
            <p:ph type="title"/>
          </p:nvPr>
        </p:nvSpPr>
        <p:spPr/>
        <p:txBody>
          <a:bodyPr>
            <a:normAutofit fontScale="90000"/>
          </a:bodyPr>
          <a:lstStyle/>
          <a:p>
            <a:r>
              <a:rPr lang="en-US"/>
              <a:t>E-ta'limda foydalanish imkoniyati va kamsitmaslik</a:t>
            </a:r>
            <a:br>
              <a:rPr lang="en-US"/>
            </a:br>
            <a:endParaRPr lang="ru-RU"/>
          </a:p>
        </p:txBody>
      </p:sp>
      <p:sp>
        <p:nvSpPr>
          <p:cNvPr id="3" name="Текст 2">
            <a:extLst>
              <a:ext uri="{FF2B5EF4-FFF2-40B4-BE49-F238E27FC236}">
                <a16:creationId xmlns:a16="http://schemas.microsoft.com/office/drawing/2014/main" id="{E1B77E47-471B-442E-908C-669C1B6FF586}"/>
              </a:ext>
            </a:extLst>
          </p:cNvPr>
          <p:cNvSpPr>
            <a:spLocks noGrp="1"/>
          </p:cNvSpPr>
          <p:nvPr>
            <p:ph type="body" idx="1"/>
          </p:nvPr>
        </p:nvSpPr>
        <p:spPr/>
        <p:txBody>
          <a:bodyPr>
            <a:normAutofit fontScale="92500" lnSpcReduction="20000"/>
          </a:bodyPr>
          <a:lstStyle/>
          <a:p>
            <a:pPr>
              <a:spcBef>
                <a:spcPts val="0"/>
              </a:spcBef>
              <a:spcAft>
                <a:spcPct val="0"/>
              </a:spcAft>
            </a:pPr>
            <a:r>
              <a:rPr lang="en-US"/>
              <a:t>Reabilitatsiya to'g'risidagi qonunning 508-bo'limi AQShda e-ta'lim uchun foydalanish imkoniyati standartlarini belgilaydi.</a:t>
            </a:r>
          </a:p>
          <a:p>
            <a:pPr>
              <a:spcBef>
                <a:spcPts val="0"/>
              </a:spcBef>
              <a:spcAft>
                <a:spcPct val="0"/>
              </a:spcAft>
            </a:pPr>
            <a:endParaRPr lang="en-US"/>
          </a:p>
          <a:p>
            <a:pPr>
              <a:spcBef>
                <a:spcPts val="0"/>
              </a:spcBef>
              <a:spcAft>
                <a:spcPct val="0"/>
              </a:spcAft>
            </a:pPr>
            <a:r>
              <a:rPr lang="en-US"/>
              <a:t>Veb-kontent foydalanish imkoniyati bo'yicha ko'rsatmalar raqamli ta'lim uchun keng qamrovli doirani ta'minlaydi.</a:t>
            </a:r>
          </a:p>
          <a:p>
            <a:pPr>
              <a:spcBef>
                <a:spcPts val="0"/>
              </a:spcBef>
              <a:spcAft>
                <a:spcPct val="0"/>
              </a:spcAft>
            </a:pPr>
            <a:endParaRPr lang="en-US"/>
          </a:p>
          <a:p>
            <a:pPr>
              <a:spcBef>
                <a:spcPts val="0"/>
              </a:spcBef>
              <a:spcAft>
                <a:spcPct val="0"/>
              </a:spcAft>
            </a:pPr>
            <a:r>
              <a:rPr lang="en-US"/>
              <a:t>Universal o'qitish dizayni e-ta'limda moslashuvchan o'quv dasturini loyihalashni targ'ib qiladi.</a:t>
            </a:r>
          </a:p>
          <a:p>
            <a:pPr>
              <a:spcBef>
                <a:spcPts val="0"/>
              </a:spcBef>
              <a:spcAft>
                <a:spcPct val="0"/>
              </a:spcAft>
            </a:pPr>
            <a:endParaRPr lang="en-US"/>
          </a:p>
          <a:p>
            <a:pPr>
              <a:spcBef>
                <a:spcPts val="0"/>
              </a:spcBef>
              <a:spcAft>
                <a:spcPct val="0"/>
              </a:spcAft>
            </a:pPr>
            <a:r>
              <a:rPr lang="en-US"/>
              <a:t>Sun'iy intellektga asoslangan shaxsiylashtirish raqamli o'qitish muhitlarida kamsitmaslik masalalarini keltirib chiqaradi.</a:t>
            </a:r>
          </a:p>
          <a:p>
            <a:pPr>
              <a:spcBef>
                <a:spcPts val="0"/>
              </a:spcBef>
              <a:spcAft>
                <a:spcPct val="0"/>
              </a:spcAft>
            </a:pPr>
            <a:endParaRPr lang="en-US"/>
          </a:p>
          <a:p>
            <a:pPr>
              <a:spcBef>
                <a:spcPts val="0"/>
              </a:spcBef>
              <a:spcAft>
                <a:spcPct val="0"/>
              </a:spcAft>
            </a:pPr>
            <a:r>
              <a:rPr lang="en-US"/>
              <a:t>Eng yaxshi amaliyotlar e-ta'lim foydalanish imkoniyati uchun proaktiv dizayn, muntazam auditlar va jamiyatni jalb qilishga urg'u beradi.</a:t>
            </a:r>
          </a:p>
          <a:p>
            <a:pPr>
              <a:spcBef>
                <a:spcPts val="0"/>
              </a:spcBef>
              <a:spcAft>
                <a:spcPct val="0"/>
              </a:spcAft>
            </a:pPr>
            <a:endParaRPr lang="ru-RU"/>
          </a:p>
        </p:txBody>
      </p:sp>
    </p:spTree>
    <p:extLst>
      <p:ext uri="{BB962C8B-B14F-4D97-AF65-F5344CB8AC3E}">
        <p14:creationId xmlns:p14="http://schemas.microsoft.com/office/powerpoint/2010/main" val="2113714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EABEF2-F6A8-49E4-B542-AFBB6FFC91EA}"/>
              </a:ext>
            </a:extLst>
          </p:cNvPr>
          <p:cNvSpPr>
            <a:spLocks noGrp="1"/>
          </p:cNvSpPr>
          <p:nvPr>
            <p:ph type="title"/>
          </p:nvPr>
        </p:nvSpPr>
        <p:spPr/>
        <p:txBody>
          <a:bodyPr/>
          <a:lstStyle/>
          <a:p>
            <a:r>
              <a:rPr lang="en-US"/>
              <a:t>E-ta'limda akkreditatsiya va sifatni ta'minlash</a:t>
            </a:r>
            <a:br>
              <a:rPr lang="en-US"/>
            </a:br>
            <a:endParaRPr lang="ru-RU"/>
          </a:p>
        </p:txBody>
      </p:sp>
      <p:sp>
        <p:nvSpPr>
          <p:cNvPr id="3" name="Текст 2">
            <a:extLst>
              <a:ext uri="{FF2B5EF4-FFF2-40B4-BE49-F238E27FC236}">
                <a16:creationId xmlns:a16="http://schemas.microsoft.com/office/drawing/2014/main" id="{1B628CAD-F47C-4FF3-8EA6-2DC827DA7B09}"/>
              </a:ext>
            </a:extLst>
          </p:cNvPr>
          <p:cNvSpPr>
            <a:spLocks noGrp="1"/>
          </p:cNvSpPr>
          <p:nvPr>
            <p:ph type="body" idx="1"/>
          </p:nvPr>
        </p:nvSpPr>
        <p:spPr/>
        <p:txBody>
          <a:bodyPr>
            <a:normAutofit fontScale="92500" lnSpcReduction="10000"/>
          </a:bodyPr>
          <a:lstStyle/>
          <a:p>
            <a:pPr>
              <a:spcBef>
                <a:spcPts val="0"/>
              </a:spcBef>
              <a:spcAft>
                <a:spcPct val="0"/>
              </a:spcAft>
            </a:pPr>
            <a:r>
              <a:rPr lang="en-US"/>
              <a:t>AQSh Ta'lim vazirligi qoidalari masofaviy ta'lim akkreditatsiyasiga qaratilgan.</a:t>
            </a:r>
          </a:p>
          <a:p>
            <a:pPr>
              <a:spcBef>
                <a:spcPts val="0"/>
              </a:spcBef>
              <a:spcAft>
                <a:spcPct val="0"/>
              </a:spcAft>
            </a:pPr>
            <a:endParaRPr lang="en-US"/>
          </a:p>
          <a:p>
            <a:pPr>
              <a:spcBef>
                <a:spcPts val="0"/>
              </a:spcBef>
              <a:spcAft>
                <a:spcPct val="0"/>
              </a:spcAft>
            </a:pPr>
            <a:r>
              <a:rPr lang="en-US"/>
              <a:t>Yevropa standartlari e-ta'limda institutsional strategiya va talabalarni qo'llab-quvvatlashga urg'u beradi.</a:t>
            </a:r>
          </a:p>
          <a:p>
            <a:pPr>
              <a:spcBef>
                <a:spcPts val="0"/>
              </a:spcBef>
              <a:spcAft>
                <a:spcPct val="0"/>
              </a:spcAft>
            </a:pPr>
            <a:endParaRPr lang="en-US"/>
          </a:p>
          <a:p>
            <a:pPr>
              <a:spcBef>
                <a:spcPts val="0"/>
              </a:spcBef>
              <a:spcAft>
                <a:spcPct val="0"/>
              </a:spcAft>
            </a:pPr>
            <a:r>
              <a:rPr lang="en-US"/>
              <a:t>Quality Matters kabi tashkilotlar onlayn ta'lim uchun tenglar tomonidan ko'rib chiqilgan standartlarni o'rnatadi.</a:t>
            </a:r>
          </a:p>
          <a:p>
            <a:pPr>
              <a:spcBef>
                <a:spcPts val="0"/>
              </a:spcBef>
              <a:spcAft>
                <a:spcPct val="0"/>
              </a:spcAft>
            </a:pPr>
            <a:endParaRPr lang="en-US"/>
          </a:p>
          <a:p>
            <a:pPr>
              <a:spcBef>
                <a:spcPts val="0"/>
              </a:spcBef>
              <a:spcAft>
                <a:spcPct val="0"/>
              </a:spcAft>
            </a:pPr>
            <a:r>
              <a:rPr lang="en-US"/>
              <a:t>Chegaralararo e-ta'lim malakani tan olishni murakkablashtiradi.</a:t>
            </a:r>
          </a:p>
          <a:p>
            <a:pPr>
              <a:spcBef>
                <a:spcPts val="0"/>
              </a:spcBef>
              <a:spcAft>
                <a:spcPct val="0"/>
              </a:spcAft>
            </a:pPr>
            <a:endParaRPr lang="en-US"/>
          </a:p>
          <a:p>
            <a:pPr>
              <a:spcBef>
                <a:spcPts val="0"/>
              </a:spcBef>
              <a:spcAft>
                <a:spcPct val="0"/>
              </a:spcAft>
            </a:pPr>
            <a:r>
              <a:rPr lang="en-US"/>
              <a:t>Mikro-hujjatlarning huquqiy maqomi e-ta'lim landshaftida rivojlanmoqda.</a:t>
            </a:r>
          </a:p>
          <a:p>
            <a:pPr>
              <a:spcBef>
                <a:spcPts val="0"/>
              </a:spcBef>
              <a:spcAft>
                <a:spcPct val="0"/>
              </a:spcAft>
            </a:pPr>
            <a:endParaRPr lang="ru-RU"/>
          </a:p>
        </p:txBody>
      </p:sp>
    </p:spTree>
    <p:extLst>
      <p:ext uri="{BB962C8B-B14F-4D97-AF65-F5344CB8AC3E}">
        <p14:creationId xmlns:p14="http://schemas.microsoft.com/office/powerpoint/2010/main" val="339942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B4B9F1-A60B-4FEF-8511-46EE210030FA}"/>
              </a:ext>
            </a:extLst>
          </p:cNvPr>
          <p:cNvSpPr>
            <a:spLocks noGrp="1"/>
          </p:cNvSpPr>
          <p:nvPr>
            <p:ph type="title"/>
          </p:nvPr>
        </p:nvSpPr>
        <p:spPr/>
        <p:txBody>
          <a:bodyPr/>
          <a:lstStyle/>
          <a:p>
            <a:r>
              <a:rPr lang="en-US"/>
              <a:t>E-ta'limda iste'molchilarni himoya qilish</a:t>
            </a:r>
            <a:br>
              <a:rPr lang="en-US"/>
            </a:br>
            <a:endParaRPr lang="ru-RU"/>
          </a:p>
        </p:txBody>
      </p:sp>
      <p:sp>
        <p:nvSpPr>
          <p:cNvPr id="3" name="Текст 2">
            <a:extLst>
              <a:ext uri="{FF2B5EF4-FFF2-40B4-BE49-F238E27FC236}">
                <a16:creationId xmlns:a16="http://schemas.microsoft.com/office/drawing/2014/main" id="{F03EDE74-30E6-4B5F-950F-7C0B96E65C74}"/>
              </a:ext>
            </a:extLst>
          </p:cNvPr>
          <p:cNvSpPr>
            <a:spLocks noGrp="1"/>
          </p:cNvSpPr>
          <p:nvPr>
            <p:ph type="body" idx="1"/>
          </p:nvPr>
        </p:nvSpPr>
        <p:spPr/>
        <p:txBody>
          <a:bodyPr>
            <a:normAutofit fontScale="92500" lnSpcReduction="20000"/>
          </a:bodyPr>
          <a:lstStyle/>
          <a:p>
            <a:pPr>
              <a:spcBef>
                <a:spcPts val="0"/>
              </a:spcBef>
              <a:spcAft>
                <a:spcPct val="0"/>
              </a:spcAft>
            </a:pPr>
            <a:r>
              <a:rPr lang="en-US"/>
              <a:t>FTC qoidalari foyda olishga qaratilgan onlayn maktablar tomonidan aldov amaliyotlarining oldini olishga qaratilgan.</a:t>
            </a:r>
          </a:p>
          <a:p>
            <a:pPr>
              <a:spcBef>
                <a:spcPts val="0"/>
              </a:spcBef>
              <a:spcAft>
                <a:spcPct val="0"/>
              </a:spcAft>
            </a:pPr>
            <a:endParaRPr lang="en-US"/>
          </a:p>
          <a:p>
            <a:pPr>
              <a:spcBef>
                <a:spcPts val="0"/>
              </a:spcBef>
              <a:spcAft>
                <a:spcPct val="0"/>
              </a:spcAft>
            </a:pPr>
            <a:r>
              <a:rPr lang="en-US"/>
              <a:t>Yevropa Ittifoqining Iste'molchi huquqlari to'g'risidagi direktivi e-ta'limda aniq ma'lumot oshkor qilishni talab qiladi.</a:t>
            </a:r>
          </a:p>
          <a:p>
            <a:pPr>
              <a:spcBef>
                <a:spcPts val="0"/>
              </a:spcBef>
              <a:spcAft>
                <a:spcPct val="0"/>
              </a:spcAft>
            </a:pPr>
            <a:endParaRPr lang="en-US"/>
          </a:p>
          <a:p>
            <a:pPr>
              <a:spcBef>
                <a:spcPts val="0"/>
              </a:spcBef>
              <a:spcAft>
                <a:spcPct val="0"/>
              </a:spcAft>
            </a:pPr>
            <a:r>
              <a:rPr lang="en-US"/>
              <a:t>Pulni qaytarish siyosati va shartnoma shartlari e-ta'lim provayderlari o'rtasida keng farq qiladi.</a:t>
            </a:r>
          </a:p>
          <a:p>
            <a:pPr>
              <a:spcBef>
                <a:spcPts val="0"/>
              </a:spcBef>
              <a:spcAft>
                <a:spcPct val="0"/>
              </a:spcAft>
            </a:pPr>
            <a:endParaRPr lang="en-US"/>
          </a:p>
          <a:p>
            <a:pPr>
              <a:spcBef>
                <a:spcPts val="0"/>
              </a:spcBef>
              <a:spcAft>
                <a:spcPct val="0"/>
              </a:spcAft>
            </a:pPr>
            <a:r>
              <a:rPr lang="en-US"/>
              <a:t>Onlayn kontekstlarda "ta'lim sohasidagi e'tiborsizlik" huquqiy jihatdan asosan sinalmagan.</a:t>
            </a:r>
          </a:p>
          <a:p>
            <a:pPr>
              <a:spcBef>
                <a:spcPts val="0"/>
              </a:spcBef>
              <a:spcAft>
                <a:spcPct val="0"/>
              </a:spcAft>
            </a:pPr>
            <a:endParaRPr lang="en-US"/>
          </a:p>
          <a:p>
            <a:pPr>
              <a:spcBef>
                <a:spcPts val="0"/>
              </a:spcBef>
              <a:spcAft>
                <a:spcPct val="0"/>
              </a:spcAft>
            </a:pPr>
            <a:r>
              <a:rPr lang="en-US"/>
              <a:t>Talabalar kreditlari bo'yicha qoidalar e-ta'lim bozori va iste'molchilarni himoya qilishni shakllantiradi.</a:t>
            </a:r>
          </a:p>
          <a:p>
            <a:pPr>
              <a:spcBef>
                <a:spcPts val="0"/>
              </a:spcBef>
              <a:spcAft>
                <a:spcPct val="0"/>
              </a:spcAft>
            </a:pPr>
            <a:endParaRPr lang="ru-RU"/>
          </a:p>
        </p:txBody>
      </p:sp>
    </p:spTree>
    <p:extLst>
      <p:ext uri="{BB962C8B-B14F-4D97-AF65-F5344CB8AC3E}">
        <p14:creationId xmlns:p14="http://schemas.microsoft.com/office/powerpoint/2010/main" val="1281572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7713CE-1CAA-4958-ADFF-3034010E612B}"/>
              </a:ext>
            </a:extLst>
          </p:cNvPr>
          <p:cNvSpPr>
            <a:spLocks noGrp="1"/>
          </p:cNvSpPr>
          <p:nvPr>
            <p:ph type="title"/>
          </p:nvPr>
        </p:nvSpPr>
        <p:spPr/>
        <p:txBody>
          <a:bodyPr/>
          <a:lstStyle/>
          <a:p>
            <a:r>
              <a:rPr lang="en-US"/>
              <a:t>E-ta'limda sun'iy intellektni integratsiyalash</a:t>
            </a:r>
            <a:br>
              <a:rPr lang="en-US"/>
            </a:br>
            <a:endParaRPr lang="ru-RU"/>
          </a:p>
        </p:txBody>
      </p:sp>
      <p:sp>
        <p:nvSpPr>
          <p:cNvPr id="3" name="Текст 2">
            <a:extLst>
              <a:ext uri="{FF2B5EF4-FFF2-40B4-BE49-F238E27FC236}">
                <a16:creationId xmlns:a16="http://schemas.microsoft.com/office/drawing/2014/main" id="{5987A265-29C5-47D5-A7B5-9929B5456CD2}"/>
              </a:ext>
            </a:extLst>
          </p:cNvPr>
          <p:cNvSpPr>
            <a:spLocks noGrp="1"/>
          </p:cNvSpPr>
          <p:nvPr>
            <p:ph type="body" idx="1"/>
          </p:nvPr>
        </p:nvSpPr>
        <p:spPr/>
        <p:txBody>
          <a:bodyPr>
            <a:normAutofit fontScale="92500" lnSpcReduction="20000"/>
          </a:bodyPr>
          <a:lstStyle/>
          <a:p>
            <a:pPr>
              <a:spcBef>
                <a:spcPts val="0"/>
              </a:spcBef>
              <a:spcAft>
                <a:spcPct val="0"/>
              </a:spcAft>
            </a:pPr>
            <a:r>
              <a:rPr lang="en-US"/>
              <a:t>Moslashuvchan o'qitish tizimlari tajribalarni shaxsiylashtiradi, lekin ma'lumotlarni himoya qilish muammolarini keltirib chiqaradi.</a:t>
            </a:r>
          </a:p>
          <a:p>
            <a:pPr>
              <a:spcBef>
                <a:spcPts val="0"/>
              </a:spcBef>
              <a:spcAft>
                <a:spcPct val="0"/>
              </a:spcAft>
            </a:pPr>
            <a:endParaRPr lang="en-US"/>
          </a:p>
          <a:p>
            <a:pPr>
              <a:spcBef>
                <a:spcPts val="0"/>
              </a:spcBef>
              <a:spcAft>
                <a:spcPct val="0"/>
              </a:spcAft>
            </a:pPr>
            <a:r>
              <a:rPr lang="en-US"/>
              <a:t>Sun'iy intellektga asoslangan baholash munozaralarga duch kelmoqda, bu 2020 yilgi IB algoritmi muammosida ko'ringan.</a:t>
            </a:r>
          </a:p>
          <a:p>
            <a:pPr>
              <a:spcBef>
                <a:spcPts val="0"/>
              </a:spcBef>
              <a:spcAft>
                <a:spcPct val="0"/>
              </a:spcAft>
            </a:pPr>
            <a:endParaRPr lang="en-US"/>
          </a:p>
          <a:p>
            <a:pPr>
              <a:spcBef>
                <a:spcPts val="0"/>
              </a:spcBef>
              <a:spcAft>
                <a:spcPct val="0"/>
              </a:spcAft>
            </a:pPr>
            <a:r>
              <a:rPr lang="en-US"/>
              <a:t>Onlayn ta'limda sun'iy intellektga asoslangan nazorat qilish tizimlari maxfiylik va kamsitish tekshiruviga duch kelmoqda.</a:t>
            </a:r>
          </a:p>
          <a:p>
            <a:pPr>
              <a:spcBef>
                <a:spcPts val="0"/>
              </a:spcBef>
              <a:spcAft>
                <a:spcPct val="0"/>
              </a:spcAft>
            </a:pPr>
            <a:endParaRPr lang="en-US"/>
          </a:p>
          <a:p>
            <a:pPr>
              <a:spcBef>
                <a:spcPts val="0"/>
              </a:spcBef>
              <a:spcAft>
                <a:spcPct val="0"/>
              </a:spcAft>
            </a:pPr>
            <a:r>
              <a:rPr lang="en-US"/>
              <a:t>Natijalarni bashorat qilish uchun sun'iy intellektning huquqiy oqibatlari kamsitmaslik qonunlarini hisobga olishi kerak.</a:t>
            </a:r>
          </a:p>
          <a:p>
            <a:pPr>
              <a:spcBef>
                <a:spcPts val="0"/>
              </a:spcBef>
              <a:spcAft>
                <a:spcPct val="0"/>
              </a:spcAft>
            </a:pPr>
            <a:endParaRPr lang="en-US"/>
          </a:p>
          <a:p>
            <a:pPr>
              <a:spcBef>
                <a:spcPts val="0"/>
              </a:spcBef>
              <a:spcAft>
                <a:spcPct val="0"/>
              </a:spcAft>
            </a:pPr>
            <a:r>
              <a:rPr lang="en-US"/>
              <a:t>Sun'iy intellekt repetitorlarining huquqiy maqomi e-ta'lim kontekstlarida noaniq bo'lib qolmoqda.</a:t>
            </a:r>
          </a:p>
          <a:p>
            <a:pPr>
              <a:spcBef>
                <a:spcPts val="0"/>
              </a:spcBef>
              <a:spcAft>
                <a:spcPct val="0"/>
              </a:spcAft>
            </a:pPr>
            <a:endParaRPr lang="ru-RU"/>
          </a:p>
        </p:txBody>
      </p:sp>
    </p:spTree>
    <p:extLst>
      <p:ext uri="{BB962C8B-B14F-4D97-AF65-F5344CB8AC3E}">
        <p14:creationId xmlns:p14="http://schemas.microsoft.com/office/powerpoint/2010/main" val="3416878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75E470-FBB9-4B9B-86B5-1651ED4A86BB}"/>
              </a:ext>
            </a:extLst>
          </p:cNvPr>
          <p:cNvSpPr>
            <a:spLocks noGrp="1"/>
          </p:cNvSpPr>
          <p:nvPr>
            <p:ph type="title"/>
          </p:nvPr>
        </p:nvSpPr>
        <p:spPr/>
        <p:txBody>
          <a:bodyPr/>
          <a:lstStyle/>
          <a:p>
            <a:r>
              <a:rPr lang="en-US"/>
              <a:t>E-ta'limni tartibga solish kelajagi</a:t>
            </a:r>
            <a:br>
              <a:rPr lang="en-US"/>
            </a:br>
            <a:endParaRPr lang="ru-RU"/>
          </a:p>
        </p:txBody>
      </p:sp>
      <p:sp>
        <p:nvSpPr>
          <p:cNvPr id="3" name="Текст 2">
            <a:extLst>
              <a:ext uri="{FF2B5EF4-FFF2-40B4-BE49-F238E27FC236}">
                <a16:creationId xmlns:a16="http://schemas.microsoft.com/office/drawing/2014/main" id="{371B5CBD-9FEC-4755-B901-CB4B48FD40FC}"/>
              </a:ext>
            </a:extLst>
          </p:cNvPr>
          <p:cNvSpPr>
            <a:spLocks noGrp="1"/>
          </p:cNvSpPr>
          <p:nvPr>
            <p:ph type="body" idx="1"/>
          </p:nvPr>
        </p:nvSpPr>
        <p:spPr/>
        <p:txBody>
          <a:bodyPr>
            <a:normAutofit fontScale="85000" lnSpcReduction="20000"/>
          </a:bodyPr>
          <a:lstStyle/>
          <a:p>
            <a:pPr>
              <a:spcBef>
                <a:spcPts val="0"/>
              </a:spcBef>
              <a:spcAft>
                <a:spcPct val="0"/>
              </a:spcAft>
            </a:pPr>
            <a:r>
              <a:rPr lang="en-US"/>
              <a:t>E-ta'limni tartibga solish huquqlarni va sifatni himoya qilgan holda innovatsiyalarni rag'batlantiradigan muvozanatli yondashuvni talab qiladi.</a:t>
            </a:r>
          </a:p>
          <a:p>
            <a:pPr>
              <a:spcBef>
                <a:spcPts val="0"/>
              </a:spcBef>
              <a:spcAft>
                <a:spcPct val="0"/>
              </a:spcAft>
            </a:pPr>
            <a:endParaRPr lang="en-US"/>
          </a:p>
          <a:p>
            <a:pPr>
              <a:spcBef>
                <a:spcPts val="0"/>
              </a:spcBef>
              <a:spcAft>
                <a:spcPct val="0"/>
              </a:spcAft>
            </a:pPr>
            <a:r>
              <a:rPr lang="en-US"/>
              <a:t>Raqamli ta'limdagi global masalalarni hal qilish uchun xalqaro hamkorlik juda muhim.</a:t>
            </a:r>
          </a:p>
          <a:p>
            <a:pPr>
              <a:spcBef>
                <a:spcPts val="0"/>
              </a:spcBef>
              <a:spcAft>
                <a:spcPct val="0"/>
              </a:spcAft>
            </a:pPr>
            <a:endParaRPr lang="en-US"/>
          </a:p>
          <a:p>
            <a:pPr>
              <a:spcBef>
                <a:spcPts val="0"/>
              </a:spcBef>
              <a:spcAft>
                <a:spcPct val="0"/>
              </a:spcAft>
            </a:pPr>
            <a:r>
              <a:rPr lang="en-US"/>
              <a:t>Tartibga solish qumdonlari kabi moslashuvchan yondashuvlar e-ta'limda innovatsiya va nazoratni bog'laydi.</a:t>
            </a:r>
          </a:p>
          <a:p>
            <a:pPr>
              <a:spcBef>
                <a:spcPts val="0"/>
              </a:spcBef>
              <a:spcAft>
                <a:spcPct val="0"/>
              </a:spcAft>
            </a:pPr>
            <a:endParaRPr lang="en-US"/>
          </a:p>
          <a:p>
            <a:pPr>
              <a:spcBef>
                <a:spcPts val="0"/>
              </a:spcBef>
              <a:spcAft>
                <a:spcPct val="0"/>
              </a:spcAft>
            </a:pPr>
            <a:r>
              <a:rPr lang="en-US"/>
              <a:t>Manfaatdor tomonlarning ishtiroki raqamli ta'lim uchun adolatli siyosatni shakllantirishda juda muhim.</a:t>
            </a:r>
          </a:p>
          <a:p>
            <a:pPr>
              <a:spcBef>
                <a:spcPts val="0"/>
              </a:spcBef>
              <a:spcAft>
                <a:spcPct val="0"/>
              </a:spcAft>
            </a:pPr>
            <a:endParaRPr lang="en-US"/>
          </a:p>
          <a:p>
            <a:pPr>
              <a:spcBef>
                <a:spcPts val="0"/>
              </a:spcBef>
              <a:spcAft>
                <a:spcPct val="0"/>
              </a:spcAft>
            </a:pPr>
            <a:r>
              <a:rPr lang="en-US"/>
              <a:t>E-ta'lim rivojlanishi bilan, o'ylangan tartibga solish ijobiy ijtimoiy hissani ta'minlash, huquqlarga hurmat qilish, standartlarni saqlash va inklyuziv o'qitish imkoniyatlarini rag'batlantirish uchun juda muhimdir.</a:t>
            </a:r>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ru-RU"/>
          </a:p>
        </p:txBody>
      </p:sp>
    </p:spTree>
    <p:extLst>
      <p:ext uri="{BB962C8B-B14F-4D97-AF65-F5344CB8AC3E}">
        <p14:creationId xmlns:p14="http://schemas.microsoft.com/office/powerpoint/2010/main" val="3255705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A4A8AF-8045-4984-8C7C-6236DBC447B3}"/>
              </a:ext>
            </a:extLst>
          </p:cNvPr>
          <p:cNvSpPr>
            <a:spLocks noGrp="1"/>
          </p:cNvSpPr>
          <p:nvPr>
            <p:ph type="title"/>
          </p:nvPr>
        </p:nvSpPr>
        <p:spPr/>
        <p:txBody>
          <a:bodyPr/>
          <a:lstStyle/>
          <a:p>
            <a:r>
              <a:rPr lang="en-US"/>
              <a:t>E-sog'liqni saqlash va teletibbiyotga kirish</a:t>
            </a:r>
            <a:br>
              <a:rPr lang="en-US"/>
            </a:br>
            <a:endParaRPr lang="ru-RU"/>
          </a:p>
        </p:txBody>
      </p:sp>
      <p:sp>
        <p:nvSpPr>
          <p:cNvPr id="3" name="Текст 2">
            <a:extLst>
              <a:ext uri="{FF2B5EF4-FFF2-40B4-BE49-F238E27FC236}">
                <a16:creationId xmlns:a16="http://schemas.microsoft.com/office/drawing/2014/main" id="{66E53359-B357-4977-A29C-FA7A004F8855}"/>
              </a:ext>
            </a:extLst>
          </p:cNvPr>
          <p:cNvSpPr>
            <a:spLocks noGrp="1"/>
          </p:cNvSpPr>
          <p:nvPr>
            <p:ph type="body" idx="1"/>
          </p:nvPr>
        </p:nvSpPr>
        <p:spPr/>
        <p:txBody>
          <a:bodyPr>
            <a:normAutofit fontScale="85000" lnSpcReduction="20000"/>
          </a:bodyPr>
          <a:lstStyle/>
          <a:p>
            <a:pPr>
              <a:spcBef>
                <a:spcPts val="0"/>
              </a:spcBef>
              <a:spcAft>
                <a:spcPct val="0"/>
              </a:spcAft>
            </a:pPr>
            <a:r>
              <a:rPr lang="en-US"/>
              <a:t>E-sog'liqni saqlash va teletibbiyot raqamli texnologiyalardan foydalangan holda sog'liqni saqlash xizmatlarini ko'rsatishni o'zgartirmoqda.</a:t>
            </a:r>
          </a:p>
          <a:p>
            <a:pPr>
              <a:spcBef>
                <a:spcPts val="0"/>
              </a:spcBef>
              <a:spcAft>
                <a:spcPct val="0"/>
              </a:spcAft>
            </a:pPr>
            <a:endParaRPr lang="en-US"/>
          </a:p>
          <a:p>
            <a:pPr>
              <a:spcBef>
                <a:spcPts val="0"/>
              </a:spcBef>
              <a:spcAft>
                <a:spcPct val="0"/>
              </a:spcAft>
            </a:pPr>
            <a:r>
              <a:rPr lang="en-US"/>
              <a:t>Global e-sog'liqni saqlash bozori 2027 yilga kelib 509,2 milliard dollarga yetishi kutilmoqda.</a:t>
            </a:r>
          </a:p>
          <a:p>
            <a:pPr>
              <a:spcBef>
                <a:spcPts val="0"/>
              </a:spcBef>
              <a:spcAft>
                <a:spcPct val="0"/>
              </a:spcAft>
            </a:pPr>
            <a:endParaRPr lang="en-US"/>
          </a:p>
          <a:p>
            <a:pPr>
              <a:spcBef>
                <a:spcPts val="0"/>
              </a:spcBef>
              <a:spcAft>
                <a:spcPct val="0"/>
              </a:spcAft>
            </a:pPr>
            <a:r>
              <a:rPr lang="en-US"/>
              <a:t>E-sog'liqni saqlash xizmatlariga telekonsultatsiya, masofaviy monitoring, raqamli terapevtika, mHealth ilovalari va sun'iy intellekt diagnostikasi kiradi.</a:t>
            </a:r>
          </a:p>
          <a:p>
            <a:pPr>
              <a:spcBef>
                <a:spcPts val="0"/>
              </a:spcBef>
              <a:spcAft>
                <a:spcPct val="0"/>
              </a:spcAft>
            </a:pPr>
            <a:endParaRPr lang="en-US"/>
          </a:p>
          <a:p>
            <a:pPr>
              <a:spcBef>
                <a:spcPts val="0"/>
              </a:spcBef>
              <a:spcAft>
                <a:spcPct val="0"/>
              </a:spcAft>
            </a:pPr>
            <a:r>
              <a:rPr lang="en-US"/>
              <a:t>Yevropa Ittifoqining Sog'liqni saqlash va parvarishlashni raqamli transformatsiyalash to'g'risidagi kommunikatsiyasi e-sog'liqni saqlash muammolarini hal qilish uchun siyosat doirasini ta'minlaydi.</a:t>
            </a:r>
          </a:p>
          <a:p>
            <a:pPr>
              <a:spcBef>
                <a:spcPts val="0"/>
              </a:spcBef>
              <a:spcAft>
                <a:spcPct val="0"/>
              </a:spcAft>
            </a:pPr>
            <a:endParaRPr lang="en-US"/>
          </a:p>
          <a:p>
            <a:pPr>
              <a:spcBef>
                <a:spcPts val="0"/>
              </a:spcBef>
              <a:spcAft>
                <a:spcPct val="0"/>
              </a:spcAft>
            </a:pPr>
            <a:r>
              <a:rPr lang="en-US"/>
              <a:t>Bu xilma-xil landshaft raqamli texnologiyalarning sog'liqni saqlashga o'zgaruvchan ta'sirini aks ettiradi, moslashuvchan huquqiy doiralarni talab qiladi.</a:t>
            </a:r>
          </a:p>
          <a:p>
            <a:pPr>
              <a:spcBef>
                <a:spcPts val="0"/>
              </a:spcBef>
              <a:spcAft>
                <a:spcPct val="0"/>
              </a:spcAft>
            </a:pPr>
            <a:endParaRPr lang="ru-RU"/>
          </a:p>
        </p:txBody>
      </p:sp>
    </p:spTree>
    <p:extLst>
      <p:ext uri="{BB962C8B-B14F-4D97-AF65-F5344CB8AC3E}">
        <p14:creationId xmlns:p14="http://schemas.microsoft.com/office/powerpoint/2010/main" val="3062003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E658D8-74AF-4E85-99B3-8A4D9AE4DCFE}"/>
              </a:ext>
            </a:extLst>
          </p:cNvPr>
          <p:cNvSpPr>
            <a:spLocks noGrp="1"/>
          </p:cNvSpPr>
          <p:nvPr>
            <p:ph type="title"/>
          </p:nvPr>
        </p:nvSpPr>
        <p:spPr/>
        <p:txBody>
          <a:bodyPr/>
          <a:lstStyle/>
          <a:p>
            <a:r>
              <a:rPr lang="it-IT"/>
              <a:t>E-sog'liqni saqlash va teletibbiyot modellari</a:t>
            </a:r>
            <a:br>
              <a:rPr lang="it-IT"/>
            </a:br>
            <a:endParaRPr lang="ru-RU"/>
          </a:p>
        </p:txBody>
      </p:sp>
      <p:sp>
        <p:nvSpPr>
          <p:cNvPr id="3" name="Текст 2">
            <a:extLst>
              <a:ext uri="{FF2B5EF4-FFF2-40B4-BE49-F238E27FC236}">
                <a16:creationId xmlns:a16="http://schemas.microsoft.com/office/drawing/2014/main" id="{75B0F583-15DA-47E9-B684-E6EE5361F45A}"/>
              </a:ext>
            </a:extLst>
          </p:cNvPr>
          <p:cNvSpPr>
            <a:spLocks noGrp="1"/>
          </p:cNvSpPr>
          <p:nvPr>
            <p:ph type="body" idx="1"/>
          </p:nvPr>
        </p:nvSpPr>
        <p:spPr/>
        <p:txBody>
          <a:bodyPr>
            <a:normAutofit fontScale="92500" lnSpcReduction="20000"/>
          </a:bodyPr>
          <a:lstStyle/>
          <a:p>
            <a:pPr>
              <a:spcBef>
                <a:spcPts val="0"/>
              </a:spcBef>
              <a:spcAft>
                <a:spcPct val="0"/>
              </a:spcAft>
            </a:pPr>
            <a:r>
              <a:rPr lang="en-US"/>
              <a:t>Saqlash-va-uzatish teletibbiyoti asinxron konsultatsiyaga imkon beradi, real vaqt xizmatlari esa darhol bemor-provayderlar o'zaro ta'sirini ta'minlaydi.</a:t>
            </a:r>
          </a:p>
          <a:p>
            <a:pPr>
              <a:spcBef>
                <a:spcPts val="0"/>
              </a:spcBef>
              <a:spcAft>
                <a:spcPct val="0"/>
              </a:spcAft>
            </a:pPr>
            <a:endParaRPr lang="en-US"/>
          </a:p>
          <a:p>
            <a:pPr>
              <a:spcBef>
                <a:spcPts val="0"/>
              </a:spcBef>
              <a:spcAft>
                <a:spcPct val="0"/>
              </a:spcAft>
            </a:pPr>
            <a:r>
              <a:rPr lang="en-US"/>
              <a:t>Bemorlarni masofadan kuzatish surunkali kasalliklarni boshqarishda samaradorligini ko'rsatdi.</a:t>
            </a:r>
          </a:p>
          <a:p>
            <a:pPr>
              <a:spcBef>
                <a:spcPts val="0"/>
              </a:spcBef>
              <a:spcAft>
                <a:spcPct val="0"/>
              </a:spcAft>
            </a:pPr>
            <a:endParaRPr lang="en-US"/>
          </a:p>
          <a:p>
            <a:pPr>
              <a:spcBef>
                <a:spcPts val="0"/>
              </a:spcBef>
              <a:spcAft>
                <a:spcPct val="0"/>
              </a:spcAft>
            </a:pPr>
            <a:r>
              <a:rPr lang="en-US"/>
              <a:t>Hub-and-spoke modeli ixtisoslashtirilgan yordamni qishloq hududlariga kengaytiradi.</a:t>
            </a:r>
          </a:p>
          <a:p>
            <a:pPr>
              <a:spcBef>
                <a:spcPts val="0"/>
              </a:spcBef>
              <a:spcAft>
                <a:spcPct val="0"/>
              </a:spcAft>
            </a:pPr>
            <a:endParaRPr lang="en-US"/>
          </a:p>
          <a:p>
            <a:pPr>
              <a:spcBef>
                <a:spcPts val="0"/>
              </a:spcBef>
              <a:spcAft>
                <a:spcPct val="0"/>
              </a:spcAft>
            </a:pPr>
            <a:r>
              <a:rPr lang="en-US"/>
              <a:t>Raqamli terapevtika dasturiy ta'minotga asoslangan aralashuvlarning yangi chegarasini ifodalaydi.</a:t>
            </a:r>
          </a:p>
          <a:p>
            <a:pPr>
              <a:spcBef>
                <a:spcPts val="0"/>
              </a:spcBef>
              <a:spcAft>
                <a:spcPct val="0"/>
              </a:spcAft>
            </a:pPr>
            <a:endParaRPr lang="en-US"/>
          </a:p>
          <a:p>
            <a:pPr>
              <a:spcBef>
                <a:spcPts val="0"/>
              </a:spcBef>
              <a:spcAft>
                <a:spcPct val="0"/>
              </a:spcAft>
            </a:pPr>
            <a:r>
              <a:rPr lang="en-US"/>
              <a:t>"Uydagi shifoxona" tushunchasi uyda o'tkir kasalliklar uchun yordam ko'rsatishga imkon beradi.</a:t>
            </a:r>
          </a:p>
          <a:p>
            <a:pPr>
              <a:spcBef>
                <a:spcPts val="0"/>
              </a:spcBef>
              <a:spcAft>
                <a:spcPct val="0"/>
              </a:spcAft>
            </a:pPr>
            <a:endParaRPr lang="ru-RU"/>
          </a:p>
        </p:txBody>
      </p:sp>
    </p:spTree>
    <p:extLst>
      <p:ext uri="{BB962C8B-B14F-4D97-AF65-F5344CB8AC3E}">
        <p14:creationId xmlns:p14="http://schemas.microsoft.com/office/powerpoint/2010/main" val="1530728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72F329-D884-4122-AB0B-057ADED994B1}"/>
              </a:ext>
            </a:extLst>
          </p:cNvPr>
          <p:cNvSpPr>
            <a:spLocks noGrp="1"/>
          </p:cNvSpPr>
          <p:nvPr>
            <p:ph type="title"/>
          </p:nvPr>
        </p:nvSpPr>
        <p:spPr/>
        <p:txBody>
          <a:bodyPr/>
          <a:lstStyle/>
          <a:p>
            <a:r>
              <a:rPr lang="en-US"/>
              <a:t>E-sog'liqni saqlash texnologiyalari</a:t>
            </a:r>
            <a:br>
              <a:rPr lang="en-US"/>
            </a:br>
            <a:endParaRPr lang="ru-RU"/>
          </a:p>
        </p:txBody>
      </p:sp>
      <p:sp>
        <p:nvSpPr>
          <p:cNvPr id="3" name="Текст 2">
            <a:extLst>
              <a:ext uri="{FF2B5EF4-FFF2-40B4-BE49-F238E27FC236}">
                <a16:creationId xmlns:a16="http://schemas.microsoft.com/office/drawing/2014/main" id="{D7930DB2-A6E3-4533-B6FA-96DC3C3C2BCB}"/>
              </a:ext>
            </a:extLst>
          </p:cNvPr>
          <p:cNvSpPr>
            <a:spLocks noGrp="1"/>
          </p:cNvSpPr>
          <p:nvPr>
            <p:ph type="body" idx="1"/>
          </p:nvPr>
        </p:nvSpPr>
        <p:spPr/>
        <p:txBody>
          <a:bodyPr>
            <a:normAutofit fontScale="92500" lnSpcReduction="20000"/>
          </a:bodyPr>
          <a:lstStyle/>
          <a:p>
            <a:pPr>
              <a:spcBef>
                <a:spcPts val="0"/>
              </a:spcBef>
              <a:spcAft>
                <a:spcPct val="0"/>
              </a:spcAft>
            </a:pPr>
            <a:r>
              <a:rPr lang="en-US"/>
              <a:t>Elektron sog'liq yozuvlari (EHR) tizimlari raqamli sog'liqni saqlash infratuzilmasini shakllantiradi.</a:t>
            </a:r>
          </a:p>
          <a:p>
            <a:pPr>
              <a:spcBef>
                <a:spcPts val="0"/>
              </a:spcBef>
              <a:spcAft>
                <a:spcPct val="0"/>
              </a:spcAft>
            </a:pPr>
            <a:endParaRPr lang="en-US"/>
          </a:p>
          <a:p>
            <a:pPr>
              <a:spcBef>
                <a:spcPts val="0"/>
              </a:spcBef>
              <a:spcAft>
                <a:spcPct val="0"/>
              </a:spcAft>
            </a:pPr>
            <a:r>
              <a:rPr lang="en-US"/>
              <a:t>Kiyiladigan qurilmalar e-sog'liqni saqlash ilovalari uchun real vaqtda bemor ma'lumotlarini taqdim etadi.</a:t>
            </a:r>
          </a:p>
          <a:p>
            <a:pPr>
              <a:spcBef>
                <a:spcPts val="0"/>
              </a:spcBef>
              <a:spcAft>
                <a:spcPct val="0"/>
              </a:spcAft>
            </a:pPr>
            <a:endParaRPr lang="en-US"/>
          </a:p>
          <a:p>
            <a:pPr>
              <a:spcBef>
                <a:spcPts val="0"/>
              </a:spcBef>
              <a:spcAft>
                <a:spcPct val="0"/>
              </a:spcAft>
            </a:pPr>
            <a:r>
              <a:rPr lang="en-US"/>
              <a:t>Tibbiy tasvirlarda sun'iy intellekt raqamli sog'liqni saqlashda diagnostika aniqligini oshiradi.</a:t>
            </a:r>
          </a:p>
          <a:p>
            <a:pPr>
              <a:spcBef>
                <a:spcPts val="0"/>
              </a:spcBef>
              <a:spcAft>
                <a:spcPct val="0"/>
              </a:spcAft>
            </a:pPr>
            <a:endParaRPr lang="en-US"/>
          </a:p>
          <a:p>
            <a:pPr>
              <a:spcBef>
                <a:spcPts val="0"/>
              </a:spcBef>
              <a:spcAft>
                <a:spcPct val="0"/>
              </a:spcAft>
            </a:pPr>
            <a:r>
              <a:rPr lang="en-US"/>
              <a:t>Internet of Things (IoT) qurilmalari bemorlarni masofadan kuzatishni osonlashtiradi.</a:t>
            </a:r>
          </a:p>
          <a:p>
            <a:pPr>
              <a:spcBef>
                <a:spcPts val="0"/>
              </a:spcBef>
              <a:spcAft>
                <a:spcPct val="0"/>
              </a:spcAft>
            </a:pPr>
            <a:endParaRPr lang="en-US"/>
          </a:p>
          <a:p>
            <a:pPr>
              <a:spcBef>
                <a:spcPts val="0"/>
              </a:spcBef>
              <a:spcAft>
                <a:spcPct val="0"/>
              </a:spcAft>
            </a:pPr>
            <a:r>
              <a:rPr lang="en-US"/>
              <a:t>HL7 FHIR kabi texnik standartlar sog'liqni saqlash IT tizimlari o'rtasida ma'lumot almashinuvini osonlashtiradi.</a:t>
            </a:r>
          </a:p>
          <a:p>
            <a:pPr>
              <a:spcBef>
                <a:spcPts val="0"/>
              </a:spcBef>
              <a:spcAft>
                <a:spcPct val="0"/>
              </a:spcAft>
            </a:pPr>
            <a:endParaRPr lang="ru-RU"/>
          </a:p>
        </p:txBody>
      </p:sp>
    </p:spTree>
    <p:extLst>
      <p:ext uri="{BB962C8B-B14F-4D97-AF65-F5344CB8AC3E}">
        <p14:creationId xmlns:p14="http://schemas.microsoft.com/office/powerpoint/2010/main" val="30543008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9F0026-96DE-4D3B-9CB4-1342224A22F3}"/>
              </a:ext>
            </a:extLst>
          </p:cNvPr>
          <p:cNvSpPr>
            <a:spLocks noGrp="1"/>
          </p:cNvSpPr>
          <p:nvPr>
            <p:ph type="title"/>
          </p:nvPr>
        </p:nvSpPr>
        <p:spPr/>
        <p:txBody>
          <a:bodyPr>
            <a:normAutofit fontScale="90000"/>
          </a:bodyPr>
          <a:lstStyle/>
          <a:p>
            <a:r>
              <a:rPr lang="en-US"/>
              <a:t>E-sog'liqni saqlashda ma'lumotlarni himoya qilish</a:t>
            </a:r>
            <a:br>
              <a:rPr lang="en-US"/>
            </a:br>
            <a:endParaRPr lang="ru-RU"/>
          </a:p>
        </p:txBody>
      </p:sp>
      <p:sp>
        <p:nvSpPr>
          <p:cNvPr id="3" name="Текст 2">
            <a:extLst>
              <a:ext uri="{FF2B5EF4-FFF2-40B4-BE49-F238E27FC236}">
                <a16:creationId xmlns:a16="http://schemas.microsoft.com/office/drawing/2014/main" id="{A8B7AEAB-2944-4369-B645-39E2CFE6522F}"/>
              </a:ext>
            </a:extLst>
          </p:cNvPr>
          <p:cNvSpPr>
            <a:spLocks noGrp="1"/>
          </p:cNvSpPr>
          <p:nvPr>
            <p:ph type="body" idx="1"/>
          </p:nvPr>
        </p:nvSpPr>
        <p:spPr/>
        <p:txBody>
          <a:bodyPr>
            <a:normAutofit fontScale="92500" lnSpcReduction="20000"/>
          </a:bodyPr>
          <a:lstStyle/>
          <a:p>
            <a:pPr>
              <a:spcBef>
                <a:spcPts val="0"/>
              </a:spcBef>
              <a:spcAft>
                <a:spcPct val="0"/>
              </a:spcAft>
            </a:pPr>
            <a:r>
              <a:rPr lang="en-US"/>
              <a:t>AQShda HIPAA sog'liqni saqlash ma'lumotlarini himoya qiladi, Yevropa Ittifoqining GDPR esa e-sog'liqni saqlash xizmatlariga keng qamrovli ta'sir ko'rsatadi.</a:t>
            </a:r>
          </a:p>
          <a:p>
            <a:pPr>
              <a:spcBef>
                <a:spcPts val="0"/>
              </a:spcBef>
              <a:spcAft>
                <a:spcPct val="0"/>
              </a:spcAft>
            </a:pPr>
            <a:endParaRPr lang="en-US"/>
          </a:p>
          <a:p>
            <a:pPr>
              <a:spcBef>
                <a:spcPts val="0"/>
              </a:spcBef>
              <a:spcAft>
                <a:spcPct val="0"/>
              </a:spcAft>
            </a:pPr>
            <a:r>
              <a:rPr lang="en-US"/>
              <a:t>HITECH qonuni EHR xavfsizlik talablarini kuchaytirdi.</a:t>
            </a:r>
          </a:p>
          <a:p>
            <a:pPr>
              <a:spcBef>
                <a:spcPts val="0"/>
              </a:spcBef>
              <a:spcAft>
                <a:spcPct val="0"/>
              </a:spcAft>
            </a:pPr>
            <a:endParaRPr lang="en-US"/>
          </a:p>
          <a:p>
            <a:pPr>
              <a:spcBef>
                <a:spcPts val="0"/>
              </a:spcBef>
              <a:spcAft>
                <a:spcPct val="0"/>
              </a:spcAft>
            </a:pPr>
            <a:r>
              <a:rPr lang="en-US"/>
              <a:t>Ma'lumotlarni minimallashtirish tamoyillari keng ma'lumot to'plashga tayanadigan e-sog'liqni saqlash platformalariga muammo tug'diradi.</a:t>
            </a:r>
          </a:p>
          <a:p>
            <a:pPr>
              <a:spcBef>
                <a:spcPts val="0"/>
              </a:spcBef>
              <a:spcAft>
                <a:spcPct val="0"/>
              </a:spcAft>
            </a:pPr>
            <a:endParaRPr lang="en-US"/>
          </a:p>
          <a:p>
            <a:pPr>
              <a:spcBef>
                <a:spcPts val="0"/>
              </a:spcBef>
              <a:spcAft>
                <a:spcPct val="0"/>
              </a:spcAft>
            </a:pPr>
            <a:r>
              <a:rPr lang="en-US"/>
              <a:t>"Dizayn bo'yicha maxfiylik" e-sog'liqni saqlash platformasini ishlab chiqishda ommalashmoqda.</a:t>
            </a:r>
          </a:p>
          <a:p>
            <a:pPr>
              <a:spcBef>
                <a:spcPts val="0"/>
              </a:spcBef>
              <a:spcAft>
                <a:spcPct val="0"/>
              </a:spcAft>
            </a:pPr>
            <a:endParaRPr lang="en-US"/>
          </a:p>
          <a:p>
            <a:pPr>
              <a:spcBef>
                <a:spcPts val="0"/>
              </a:spcBef>
              <a:spcAft>
                <a:spcPct val="0"/>
              </a:spcAft>
            </a:pPr>
            <a:r>
              <a:rPr lang="en-US"/>
              <a:t>Yevropa Ittifoqining mHealth ilovalari uchun xulq-atvor kodeksi ma'lumotlarni himoya qilish bo'yicha ko'rsatmalar beradi.</a:t>
            </a:r>
          </a:p>
          <a:p>
            <a:pPr>
              <a:spcBef>
                <a:spcPts val="0"/>
              </a:spcBef>
              <a:spcAft>
                <a:spcPct val="0"/>
              </a:spcAft>
            </a:pPr>
            <a:endParaRPr lang="ru-RU"/>
          </a:p>
        </p:txBody>
      </p:sp>
    </p:spTree>
    <p:extLst>
      <p:ext uri="{BB962C8B-B14F-4D97-AF65-F5344CB8AC3E}">
        <p14:creationId xmlns:p14="http://schemas.microsoft.com/office/powerpoint/2010/main" val="34184982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A0D345-65A6-4A3B-AF09-553FA8B27AD5}"/>
              </a:ext>
            </a:extLst>
          </p:cNvPr>
          <p:cNvSpPr>
            <a:spLocks noGrp="1"/>
          </p:cNvSpPr>
          <p:nvPr>
            <p:ph type="title"/>
          </p:nvPr>
        </p:nvSpPr>
        <p:spPr/>
        <p:txBody>
          <a:bodyPr/>
          <a:lstStyle/>
          <a:p>
            <a:r>
              <a:rPr lang="en-US"/>
              <a:t>Teletibbiyotda tibbiy javobgarlik</a:t>
            </a:r>
            <a:br>
              <a:rPr lang="en-US"/>
            </a:br>
            <a:endParaRPr lang="ru-RU"/>
          </a:p>
        </p:txBody>
      </p:sp>
      <p:sp>
        <p:nvSpPr>
          <p:cNvPr id="3" name="Текст 2">
            <a:extLst>
              <a:ext uri="{FF2B5EF4-FFF2-40B4-BE49-F238E27FC236}">
                <a16:creationId xmlns:a16="http://schemas.microsoft.com/office/drawing/2014/main" id="{1B48BDA0-1D67-450D-A154-19C999116E35}"/>
              </a:ext>
            </a:extLst>
          </p:cNvPr>
          <p:cNvSpPr>
            <a:spLocks noGrp="1"/>
          </p:cNvSpPr>
          <p:nvPr>
            <p:ph type="body" idx="1"/>
          </p:nvPr>
        </p:nvSpPr>
        <p:spPr/>
        <p:txBody>
          <a:bodyPr>
            <a:normAutofit fontScale="92500" lnSpcReduction="20000"/>
          </a:bodyPr>
          <a:lstStyle/>
          <a:p>
            <a:pPr>
              <a:spcBef>
                <a:spcPts val="0"/>
              </a:spcBef>
              <a:spcAft>
                <a:spcPct val="0"/>
              </a:spcAft>
            </a:pPr>
            <a:r>
              <a:rPr lang="en-US"/>
              <a:t>Estate of Frey v. Stoneybrook Suites ishi teletibbiyot uchun taqqoslanadigan g'amxo'rlik standartlarini ta'kidlaydi.</a:t>
            </a:r>
          </a:p>
          <a:p>
            <a:pPr>
              <a:spcBef>
                <a:spcPts val="0"/>
              </a:spcBef>
              <a:spcAft>
                <a:spcPct val="0"/>
              </a:spcAft>
            </a:pPr>
            <a:endParaRPr lang="en-US"/>
          </a:p>
          <a:p>
            <a:pPr>
              <a:spcBef>
                <a:spcPts val="0"/>
              </a:spcBef>
              <a:spcAft>
                <a:spcPct val="0"/>
              </a:spcAft>
            </a:pPr>
            <a:r>
              <a:rPr lang="en-US"/>
              <a:t>Sun'iy intellekt yordamida tibbiy qaror qabul qilish raqamli sog'liqni saqlashda javobgarlikni taqsimlash masalalarini keltirib chiqaradi.</a:t>
            </a:r>
          </a:p>
          <a:p>
            <a:pPr>
              <a:spcBef>
                <a:spcPts val="0"/>
              </a:spcBef>
              <a:spcAft>
                <a:spcPct val="0"/>
              </a:spcAft>
            </a:pPr>
            <a:endParaRPr lang="en-US"/>
          </a:p>
          <a:p>
            <a:pPr>
              <a:spcBef>
                <a:spcPts val="0"/>
              </a:spcBef>
              <a:spcAft>
                <a:spcPct val="0"/>
              </a:spcAft>
            </a:pPr>
            <a:r>
              <a:rPr lang="en-US"/>
              <a:t>Chegaralararo teletibbiyot murakkab litsenziyalash va yurisdiksiya masalalarini o'z ichiga oladi.</a:t>
            </a:r>
          </a:p>
          <a:p>
            <a:pPr>
              <a:spcBef>
                <a:spcPts val="0"/>
              </a:spcBef>
              <a:spcAft>
                <a:spcPct val="0"/>
              </a:spcAft>
            </a:pPr>
            <a:endParaRPr lang="en-US"/>
          </a:p>
          <a:p>
            <a:pPr>
              <a:spcBef>
                <a:spcPts val="0"/>
              </a:spcBef>
              <a:spcAft>
                <a:spcPct val="0"/>
              </a:spcAft>
            </a:pPr>
            <a:r>
              <a:rPr lang="en-US"/>
              <a:t>Klinik amaliyot bo'yicha ko'rsatmalar teletibbiyot g'amxo'rlik standartlarini o'rnatadi.</a:t>
            </a:r>
          </a:p>
          <a:p>
            <a:pPr>
              <a:spcBef>
                <a:spcPts val="0"/>
              </a:spcBef>
              <a:spcAft>
                <a:spcPct val="0"/>
              </a:spcAft>
            </a:pPr>
            <a:endParaRPr lang="en-US"/>
          </a:p>
          <a:p>
            <a:pPr>
              <a:spcBef>
                <a:spcPts val="0"/>
              </a:spcBef>
              <a:spcAft>
                <a:spcPct val="0"/>
              </a:spcAft>
            </a:pPr>
            <a:r>
              <a:rPr lang="en-US"/>
              <a:t>Tibbiy uyushmalar teletibbiyot javobgarligi bo'yicha pozitsiya bayonotlarini e'lon qiladi.</a:t>
            </a:r>
          </a:p>
          <a:p>
            <a:pPr>
              <a:spcBef>
                <a:spcPts val="0"/>
              </a:spcBef>
              <a:spcAft>
                <a:spcPct val="0"/>
              </a:spcAft>
            </a:pPr>
            <a:endParaRPr lang="ru-RU"/>
          </a:p>
        </p:txBody>
      </p:sp>
    </p:spTree>
    <p:extLst>
      <p:ext uri="{BB962C8B-B14F-4D97-AF65-F5344CB8AC3E}">
        <p14:creationId xmlns:p14="http://schemas.microsoft.com/office/powerpoint/2010/main" val="3409888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0DB580-B044-4653-819D-D1FC479860EA}"/>
              </a:ext>
            </a:extLst>
          </p:cNvPr>
          <p:cNvSpPr>
            <a:spLocks noGrp="1"/>
          </p:cNvSpPr>
          <p:nvPr>
            <p:ph type="title"/>
          </p:nvPr>
        </p:nvSpPr>
        <p:spPr/>
        <p:txBody>
          <a:bodyPr/>
          <a:lstStyle/>
          <a:p>
            <a:r>
              <a:rPr lang="en-US"/>
              <a:t>Teletibbiyotda litsenziyalash va hujjatlashtirish</a:t>
            </a:r>
            <a:br>
              <a:rPr lang="en-US"/>
            </a:br>
            <a:endParaRPr lang="ru-RU"/>
          </a:p>
        </p:txBody>
      </p:sp>
      <p:sp>
        <p:nvSpPr>
          <p:cNvPr id="3" name="Текст 2">
            <a:extLst>
              <a:ext uri="{FF2B5EF4-FFF2-40B4-BE49-F238E27FC236}">
                <a16:creationId xmlns:a16="http://schemas.microsoft.com/office/drawing/2014/main" id="{9F947DC1-4AEF-4D20-8031-329226A70790}"/>
              </a:ext>
            </a:extLst>
          </p:cNvPr>
          <p:cNvSpPr>
            <a:spLocks noGrp="1"/>
          </p:cNvSpPr>
          <p:nvPr>
            <p:ph type="body" idx="1"/>
          </p:nvPr>
        </p:nvSpPr>
        <p:spPr/>
        <p:txBody>
          <a:bodyPr>
            <a:normAutofit fontScale="92500" lnSpcReduction="10000"/>
          </a:bodyPr>
          <a:lstStyle/>
          <a:p>
            <a:pPr>
              <a:spcBef>
                <a:spcPts val="0"/>
              </a:spcBef>
              <a:spcAft>
                <a:spcPct val="0"/>
              </a:spcAft>
            </a:pPr>
            <a:r>
              <a:rPr lang="en-US"/>
              <a:t>Shtatlararo tibbiy litsenziyalash bitimi AQShda ko'p shtatli litsenziyalashni osonlashtiradi.</a:t>
            </a:r>
          </a:p>
          <a:p>
            <a:pPr>
              <a:spcBef>
                <a:spcPts val="0"/>
              </a:spcBef>
              <a:spcAft>
                <a:spcPct val="0"/>
              </a:spcAft>
            </a:pPr>
            <a:endParaRPr lang="en-US"/>
          </a:p>
          <a:p>
            <a:pPr>
              <a:spcBef>
                <a:spcPts val="0"/>
              </a:spcBef>
              <a:spcAft>
                <a:spcPct val="0"/>
              </a:spcAft>
            </a:pPr>
            <a:r>
              <a:rPr lang="en-US"/>
              <a:t>Yevropa Ittifoqining Kasbiy malakalar direktivi chegaralararo malakani tan olish masalalarini hal qiladi.</a:t>
            </a:r>
          </a:p>
          <a:p>
            <a:pPr>
              <a:spcBef>
                <a:spcPts val="0"/>
              </a:spcBef>
              <a:spcAft>
                <a:spcPct val="0"/>
              </a:spcAft>
            </a:pPr>
            <a:endParaRPr lang="en-US"/>
          </a:p>
          <a:p>
            <a:pPr>
              <a:spcBef>
                <a:spcPts val="0"/>
              </a:spcBef>
              <a:spcAft>
                <a:spcPct val="0"/>
              </a:spcAft>
            </a:pPr>
            <a:r>
              <a:rPr lang="en-US"/>
              <a:t>Proksi orqali hujjatlashtirish kelishuvlari teletibbiyot provayderlari uchun jarayonlarni osonlashtiradi.</a:t>
            </a:r>
          </a:p>
          <a:p>
            <a:pPr>
              <a:spcBef>
                <a:spcPts val="0"/>
              </a:spcBef>
              <a:spcAft>
                <a:spcPct val="0"/>
              </a:spcAft>
            </a:pPr>
            <a:endParaRPr lang="en-US"/>
          </a:p>
          <a:p>
            <a:pPr>
              <a:spcBef>
                <a:spcPts val="0"/>
              </a:spcBef>
              <a:spcAft>
                <a:spcPct val="0"/>
              </a:spcAft>
            </a:pPr>
            <a:r>
              <a:rPr lang="en-US"/>
              <a:t>Teletibbiyotga xos malakalar standartlashtirilgan kompetentsiyalarni o'rnatishga qaratilgan.</a:t>
            </a:r>
          </a:p>
          <a:p>
            <a:pPr>
              <a:spcBef>
                <a:spcPts val="0"/>
              </a:spcBef>
              <a:spcAft>
                <a:spcPct val="0"/>
              </a:spcAft>
            </a:pPr>
            <a:endParaRPr lang="en-US"/>
          </a:p>
          <a:p>
            <a:pPr>
              <a:spcBef>
                <a:spcPts val="0"/>
              </a:spcBef>
              <a:spcAft>
                <a:spcPct val="0"/>
              </a:spcAft>
            </a:pPr>
            <a:r>
              <a:rPr lang="en-US"/>
              <a:t>JSST teletibbiyot amaliyoti standartlari bo'yicha ko'rsatmalar beradi.</a:t>
            </a:r>
          </a:p>
          <a:p>
            <a:pPr>
              <a:spcBef>
                <a:spcPts val="0"/>
              </a:spcBef>
              <a:spcAft>
                <a:spcPct val="0"/>
              </a:spcAft>
            </a:pPr>
            <a:endParaRPr lang="ru-RU"/>
          </a:p>
        </p:txBody>
      </p:sp>
    </p:spTree>
    <p:extLst>
      <p:ext uri="{BB962C8B-B14F-4D97-AF65-F5344CB8AC3E}">
        <p14:creationId xmlns:p14="http://schemas.microsoft.com/office/powerpoint/2010/main" val="1617065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ECB49-63A4-4935-9886-71A691461EA8}"/>
              </a:ext>
            </a:extLst>
          </p:cNvPr>
          <p:cNvSpPr>
            <a:spLocks noGrp="1"/>
          </p:cNvSpPr>
          <p:nvPr>
            <p:ph type="title"/>
          </p:nvPr>
        </p:nvSpPr>
        <p:spPr/>
        <p:txBody>
          <a:bodyPr/>
          <a:lstStyle/>
          <a:p>
            <a:r>
              <a:rPr lang="en-US"/>
              <a:t>E-sog'liqni saqlashda qoplash</a:t>
            </a:r>
            <a:br>
              <a:rPr lang="en-US"/>
            </a:br>
            <a:endParaRPr lang="ru-RU"/>
          </a:p>
        </p:txBody>
      </p:sp>
      <p:sp>
        <p:nvSpPr>
          <p:cNvPr id="3" name="Текст 2">
            <a:extLst>
              <a:ext uri="{FF2B5EF4-FFF2-40B4-BE49-F238E27FC236}">
                <a16:creationId xmlns:a16="http://schemas.microsoft.com/office/drawing/2014/main" id="{E33826D6-DAFC-4433-801B-E07FF39B9A08}"/>
              </a:ext>
            </a:extLst>
          </p:cNvPr>
          <p:cNvSpPr>
            <a:spLocks noGrp="1"/>
          </p:cNvSpPr>
          <p:nvPr>
            <p:ph type="body" idx="1"/>
          </p:nvPr>
        </p:nvSpPr>
        <p:spPr/>
        <p:txBody>
          <a:bodyPr>
            <a:normAutofit fontScale="92500" lnSpcReduction="20000"/>
          </a:bodyPr>
          <a:lstStyle/>
          <a:p>
            <a:pPr>
              <a:spcBef>
                <a:spcPts val="0"/>
              </a:spcBef>
              <a:spcAft>
                <a:spcPct val="0"/>
              </a:spcAft>
            </a:pPr>
            <a:r>
              <a:rPr lang="en-US"/>
              <a:t>AQSh Medicare teletibbiyot siyosati kengaytirildi, ayniqsa COVID-19 davrida.</a:t>
            </a:r>
          </a:p>
          <a:p>
            <a:pPr>
              <a:spcBef>
                <a:spcPts val="0"/>
              </a:spcBef>
              <a:spcAft>
                <a:spcPct val="0"/>
              </a:spcAft>
            </a:pPr>
            <a:endParaRPr lang="en-US"/>
          </a:p>
          <a:p>
            <a:pPr>
              <a:spcBef>
                <a:spcPts val="0"/>
              </a:spcBef>
              <a:spcAft>
                <a:spcPct val="0"/>
              </a:spcAft>
            </a:pPr>
            <a:r>
              <a:rPr lang="en-US"/>
              <a:t>Yevropa Ittifoqining Chegaralararo sog'liqni saqlash direktivi chegaralararo xizmatlarni qoplash uchun asosni ta'minlaydi.</a:t>
            </a:r>
          </a:p>
          <a:p>
            <a:pPr>
              <a:spcBef>
                <a:spcPts val="0"/>
              </a:spcBef>
              <a:spcAft>
                <a:spcPct val="0"/>
              </a:spcAft>
            </a:pPr>
            <a:endParaRPr lang="en-US"/>
          </a:p>
          <a:p>
            <a:pPr>
              <a:spcBef>
                <a:spcPts val="0"/>
              </a:spcBef>
              <a:spcAft>
                <a:spcPct val="0"/>
              </a:spcAft>
            </a:pPr>
            <a:r>
              <a:rPr lang="en-US"/>
              <a:t>Tenglik qonunlari masofaviy va shaxsan ko'rsatiladigan yordam uchun taqqoslanadigan qoplashni ta'minlashga intiladi.</a:t>
            </a:r>
          </a:p>
          <a:p>
            <a:pPr>
              <a:spcBef>
                <a:spcPts val="0"/>
              </a:spcBef>
              <a:spcAft>
                <a:spcPct val="0"/>
              </a:spcAft>
            </a:pPr>
            <a:endParaRPr lang="en-US"/>
          </a:p>
          <a:p>
            <a:pPr>
              <a:spcBef>
                <a:spcPts val="0"/>
              </a:spcBef>
              <a:spcAft>
                <a:spcPct val="0"/>
              </a:spcAft>
            </a:pPr>
            <a:r>
              <a:rPr lang="en-US"/>
              <a:t>Raqamli terapevtika va sun'iy intellektga asoslangan qurilmalar murakkab qoplash muammolariga duch keladi.</a:t>
            </a:r>
          </a:p>
          <a:p>
            <a:pPr>
              <a:spcBef>
                <a:spcPts val="0"/>
              </a:spcBef>
              <a:spcAft>
                <a:spcPct val="0"/>
              </a:spcAft>
            </a:pPr>
            <a:endParaRPr lang="en-US"/>
          </a:p>
          <a:p>
            <a:pPr>
              <a:spcBef>
                <a:spcPts val="0"/>
              </a:spcBef>
              <a:spcAft>
                <a:spcPct val="0"/>
              </a:spcAft>
            </a:pPr>
            <a:r>
              <a:rPr lang="en-US"/>
              <a:t>Qiymatga asoslangan g'amxo'rlik modellari e-sog'liqni saqlash to'lov tuzilmalariga ta'sir qiladi.</a:t>
            </a:r>
          </a:p>
          <a:p>
            <a:pPr>
              <a:spcBef>
                <a:spcPts val="0"/>
              </a:spcBef>
              <a:spcAft>
                <a:spcPct val="0"/>
              </a:spcAft>
            </a:pPr>
            <a:endParaRPr lang="ru-RU"/>
          </a:p>
        </p:txBody>
      </p:sp>
    </p:spTree>
    <p:extLst>
      <p:ext uri="{BB962C8B-B14F-4D97-AF65-F5344CB8AC3E}">
        <p14:creationId xmlns:p14="http://schemas.microsoft.com/office/powerpoint/2010/main" val="512732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0DEE44-CFE8-454C-8F9C-5DB60AAC86FD}"/>
              </a:ext>
            </a:extLst>
          </p:cNvPr>
          <p:cNvSpPr>
            <a:spLocks noGrp="1"/>
          </p:cNvSpPr>
          <p:nvPr>
            <p:ph type="title"/>
          </p:nvPr>
        </p:nvSpPr>
        <p:spPr/>
        <p:txBody>
          <a:bodyPr/>
          <a:lstStyle/>
          <a:p>
            <a:r>
              <a:rPr lang="en-US"/>
              <a:t>E-sog'liqni saqlashda intellektual mulk</a:t>
            </a:r>
            <a:br>
              <a:rPr lang="en-US"/>
            </a:br>
            <a:endParaRPr lang="ru-RU"/>
          </a:p>
        </p:txBody>
      </p:sp>
      <p:sp>
        <p:nvSpPr>
          <p:cNvPr id="3" name="Текст 2">
            <a:extLst>
              <a:ext uri="{FF2B5EF4-FFF2-40B4-BE49-F238E27FC236}">
                <a16:creationId xmlns:a16="http://schemas.microsoft.com/office/drawing/2014/main" id="{F7B10255-B60B-4F96-B410-9A741212426A}"/>
              </a:ext>
            </a:extLst>
          </p:cNvPr>
          <p:cNvSpPr>
            <a:spLocks noGrp="1"/>
          </p:cNvSpPr>
          <p:nvPr>
            <p:ph type="body" idx="1"/>
          </p:nvPr>
        </p:nvSpPr>
        <p:spPr/>
        <p:txBody>
          <a:bodyPr>
            <a:normAutofit fontScale="92500" lnSpcReduction="20000"/>
          </a:bodyPr>
          <a:lstStyle/>
          <a:p>
            <a:pPr>
              <a:spcBef>
                <a:spcPts val="0"/>
              </a:spcBef>
              <a:spcAft>
                <a:spcPct val="0"/>
              </a:spcAft>
            </a:pPr>
            <a:r>
              <a:rPr lang="en-US"/>
              <a:t>Raqamli sog'liqni saqlash innovatsiyalari uchun patent himoyasi rivojlanayotgan standartlarga duch kelmoqda.</a:t>
            </a:r>
          </a:p>
          <a:p>
            <a:pPr>
              <a:spcBef>
                <a:spcPts val="0"/>
              </a:spcBef>
              <a:spcAft>
                <a:spcPct val="0"/>
              </a:spcAft>
            </a:pPr>
            <a:endParaRPr lang="en-US"/>
          </a:p>
          <a:p>
            <a:pPr>
              <a:spcBef>
                <a:spcPts val="0"/>
              </a:spcBef>
              <a:spcAft>
                <a:spcPct val="0"/>
              </a:spcAft>
            </a:pPr>
            <a:r>
              <a:rPr lang="en-US"/>
              <a:t>Teletibbiyot dasturiy ta'minoti va sun'iy intellekt algoritmlari bilan mualliflik huquqi muammolari paydo bo'ladi.</a:t>
            </a:r>
          </a:p>
          <a:p>
            <a:pPr>
              <a:spcBef>
                <a:spcPts val="0"/>
              </a:spcBef>
              <a:spcAft>
                <a:spcPct val="0"/>
              </a:spcAft>
            </a:pPr>
            <a:endParaRPr lang="en-US"/>
          </a:p>
          <a:p>
            <a:pPr>
              <a:spcBef>
                <a:spcPts val="0"/>
              </a:spcBef>
              <a:spcAft>
                <a:spcPct val="0"/>
              </a:spcAft>
            </a:pPr>
            <a:r>
              <a:rPr lang="en-US"/>
              <a:t>Sun'iy intellekt tomonidan yaratilgan tibbiy innovatsiyalar e-sog'liqni saqlashda mualliflik masalalarini keltirib chiqaradi.</a:t>
            </a:r>
          </a:p>
          <a:p>
            <a:pPr>
              <a:spcBef>
                <a:spcPts val="0"/>
              </a:spcBef>
              <a:spcAft>
                <a:spcPct val="0"/>
              </a:spcAft>
            </a:pPr>
            <a:endParaRPr lang="en-US"/>
          </a:p>
          <a:p>
            <a:pPr>
              <a:spcBef>
                <a:spcPts val="0"/>
              </a:spcBef>
              <a:spcAft>
                <a:spcPct val="0"/>
              </a:spcAft>
            </a:pPr>
            <a:r>
              <a:rPr lang="en-US"/>
              <a:t>Standart uchun zarur patentlar e-sog'liqni saqlash o'zaro mosligiga ta'sir qiladi.</a:t>
            </a:r>
          </a:p>
          <a:p>
            <a:pPr>
              <a:spcBef>
                <a:spcPts val="0"/>
              </a:spcBef>
              <a:spcAft>
                <a:spcPct val="0"/>
              </a:spcAft>
            </a:pPr>
            <a:endParaRPr lang="en-US"/>
          </a:p>
          <a:p>
            <a:pPr>
              <a:spcBef>
                <a:spcPts val="0"/>
              </a:spcBef>
              <a:spcAft>
                <a:spcPct val="0"/>
              </a:spcAft>
            </a:pPr>
            <a:r>
              <a:rPr lang="en-US"/>
              <a:t>WIPO raqamli sog'liqni saqlash patent arizalarining tez o'sishi haqida xabar beradi.</a:t>
            </a:r>
          </a:p>
          <a:p>
            <a:pPr>
              <a:spcBef>
                <a:spcPts val="0"/>
              </a:spcBef>
              <a:spcAft>
                <a:spcPct val="0"/>
              </a:spcAft>
            </a:pPr>
            <a:endParaRPr lang="ru-RU"/>
          </a:p>
        </p:txBody>
      </p:sp>
    </p:spTree>
    <p:extLst>
      <p:ext uri="{BB962C8B-B14F-4D97-AF65-F5344CB8AC3E}">
        <p14:creationId xmlns:p14="http://schemas.microsoft.com/office/powerpoint/2010/main" val="2789308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5BF0B4-F026-4937-A385-292702F9E8B9}"/>
              </a:ext>
            </a:extLst>
          </p:cNvPr>
          <p:cNvSpPr>
            <a:spLocks noGrp="1"/>
          </p:cNvSpPr>
          <p:nvPr>
            <p:ph type="title"/>
          </p:nvPr>
        </p:nvSpPr>
        <p:spPr/>
        <p:txBody>
          <a:bodyPr/>
          <a:lstStyle/>
          <a:p>
            <a:r>
              <a:rPr lang="en-US"/>
              <a:t>E-sog'liqni saqlashda kiberhimoya</a:t>
            </a:r>
            <a:br>
              <a:rPr lang="en-US"/>
            </a:br>
            <a:endParaRPr lang="ru-RU"/>
          </a:p>
        </p:txBody>
      </p:sp>
      <p:sp>
        <p:nvSpPr>
          <p:cNvPr id="3" name="Текст 2">
            <a:extLst>
              <a:ext uri="{FF2B5EF4-FFF2-40B4-BE49-F238E27FC236}">
                <a16:creationId xmlns:a16="http://schemas.microsoft.com/office/drawing/2014/main" id="{53737AAC-0728-402D-B0C3-FF8137141403}"/>
              </a:ext>
            </a:extLst>
          </p:cNvPr>
          <p:cNvSpPr>
            <a:spLocks noGrp="1"/>
          </p:cNvSpPr>
          <p:nvPr>
            <p:ph type="body" idx="1"/>
          </p:nvPr>
        </p:nvSpPr>
        <p:spPr/>
        <p:txBody>
          <a:bodyPr>
            <a:normAutofit fontScale="92500" lnSpcReduction="10000"/>
          </a:bodyPr>
          <a:lstStyle/>
          <a:p>
            <a:pPr>
              <a:spcBef>
                <a:spcPts val="0"/>
              </a:spcBef>
              <a:spcAft>
                <a:spcPct val="0"/>
              </a:spcAft>
            </a:pPr>
            <a:r>
              <a:rPr lang="en-US"/>
              <a:t>HIPAA elektron sog'liqni saqlash ma'lumotlarini himoya qilish uchun AQSh doirasini ta'minlaydi.</a:t>
            </a:r>
          </a:p>
          <a:p>
            <a:pPr>
              <a:spcBef>
                <a:spcPts val="0"/>
              </a:spcBef>
              <a:spcAft>
                <a:spcPct val="0"/>
              </a:spcAft>
            </a:pPr>
            <a:endParaRPr lang="en-US"/>
          </a:p>
          <a:p>
            <a:pPr>
              <a:spcBef>
                <a:spcPts val="0"/>
              </a:spcBef>
              <a:spcAft>
                <a:spcPct val="0"/>
              </a:spcAft>
            </a:pPr>
            <a:r>
              <a:rPr lang="en-US"/>
              <a:t>Yevropa Ittifoqining NIS direktivi sog'liqni saqlash provayderlariga xavfsizlik talablarini yuklaydi.</a:t>
            </a:r>
          </a:p>
          <a:p>
            <a:pPr>
              <a:spcBef>
                <a:spcPts val="0"/>
              </a:spcBef>
              <a:spcAft>
                <a:spcPct val="0"/>
              </a:spcAft>
            </a:pPr>
            <a:endParaRPr lang="en-US"/>
          </a:p>
          <a:p>
            <a:pPr>
              <a:spcBef>
                <a:spcPts val="0"/>
              </a:spcBef>
              <a:spcAft>
                <a:spcPct val="0"/>
              </a:spcAft>
            </a:pPr>
            <a:r>
              <a:rPr lang="en-US"/>
              <a:t>FDA ko'rsatmalari mahsulot hayot tsikli davomida tibbiy qurilmalar xavfsizligiga urg'u beradi.</a:t>
            </a:r>
          </a:p>
          <a:p>
            <a:pPr>
              <a:spcBef>
                <a:spcPts val="0"/>
              </a:spcBef>
              <a:spcAft>
                <a:spcPct val="0"/>
              </a:spcAft>
            </a:pPr>
            <a:endParaRPr lang="en-US"/>
          </a:p>
          <a:p>
            <a:pPr>
              <a:spcBef>
                <a:spcPts val="0"/>
              </a:spcBef>
              <a:spcAft>
                <a:spcPct val="0"/>
              </a:spcAft>
            </a:pPr>
            <a:r>
              <a:rPr lang="en-US"/>
              <a:t>Shifrlash teletibbiyot kommunikatsiyalari uchun juda muhimdir.</a:t>
            </a:r>
          </a:p>
          <a:p>
            <a:pPr>
              <a:spcBef>
                <a:spcPts val="0"/>
              </a:spcBef>
              <a:spcAft>
                <a:spcPct val="0"/>
              </a:spcAft>
            </a:pPr>
            <a:endParaRPr lang="en-US"/>
          </a:p>
          <a:p>
            <a:pPr>
              <a:spcBef>
                <a:spcPts val="0"/>
              </a:spcBef>
              <a:spcAft>
                <a:spcPct val="0"/>
              </a:spcAft>
            </a:pPr>
            <a:r>
              <a:rPr lang="en-US"/>
              <a:t>IoT tibbiy qurilmalari e-sog'liqni saqlashda o'ziga xos xavfsizlik muammolarini keltirib chiqaradi.</a:t>
            </a:r>
          </a:p>
          <a:p>
            <a:pPr>
              <a:spcBef>
                <a:spcPts val="0"/>
              </a:spcBef>
              <a:spcAft>
                <a:spcPct val="0"/>
              </a:spcAft>
            </a:pPr>
            <a:endParaRPr lang="ru-RU"/>
          </a:p>
        </p:txBody>
      </p:sp>
    </p:spTree>
    <p:extLst>
      <p:ext uri="{BB962C8B-B14F-4D97-AF65-F5344CB8AC3E}">
        <p14:creationId xmlns:p14="http://schemas.microsoft.com/office/powerpoint/2010/main" val="1911134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0885F9-22A8-45B2-A4D8-74FC78BB5D67}"/>
              </a:ext>
            </a:extLst>
          </p:cNvPr>
          <p:cNvSpPr>
            <a:spLocks noGrp="1"/>
          </p:cNvSpPr>
          <p:nvPr>
            <p:ph type="title"/>
          </p:nvPr>
        </p:nvSpPr>
        <p:spPr/>
        <p:txBody>
          <a:bodyPr/>
          <a:lstStyle/>
          <a:p>
            <a:r>
              <a:rPr lang="en-US"/>
              <a:t>E-sog'liqni saqlashni tartibga solish kelajagi</a:t>
            </a:r>
            <a:br>
              <a:rPr lang="en-US"/>
            </a:br>
            <a:endParaRPr lang="ru-RU"/>
          </a:p>
        </p:txBody>
      </p:sp>
      <p:sp>
        <p:nvSpPr>
          <p:cNvPr id="3" name="Текст 2">
            <a:extLst>
              <a:ext uri="{FF2B5EF4-FFF2-40B4-BE49-F238E27FC236}">
                <a16:creationId xmlns:a16="http://schemas.microsoft.com/office/drawing/2014/main" id="{41061566-9133-4E25-9FF2-E56B985ABA76}"/>
              </a:ext>
            </a:extLst>
          </p:cNvPr>
          <p:cNvSpPr>
            <a:spLocks noGrp="1"/>
          </p:cNvSpPr>
          <p:nvPr>
            <p:ph type="body" idx="1"/>
          </p:nvPr>
        </p:nvSpPr>
        <p:spPr/>
        <p:txBody>
          <a:bodyPr>
            <a:normAutofit fontScale="85000" lnSpcReduction="20000"/>
          </a:bodyPr>
          <a:lstStyle/>
          <a:p>
            <a:pPr>
              <a:spcBef>
                <a:spcPts val="0"/>
              </a:spcBef>
              <a:spcAft>
                <a:spcPct val="0"/>
              </a:spcAft>
            </a:pPr>
            <a:r>
              <a:rPr lang="en-US"/>
              <a:t>Raqamli tibbiyot va teletibbiyotni tartibga solish innovatsiyalarni bemor xavfsizligi, ma'lumotlarni himoya qilish va sog'liqni saqlash sifati bilan muvozanatlashtirishni talab qiladi.</a:t>
            </a:r>
          </a:p>
          <a:p>
            <a:pPr>
              <a:spcBef>
                <a:spcPts val="0"/>
              </a:spcBef>
              <a:spcAft>
                <a:spcPct val="0"/>
              </a:spcAft>
            </a:pPr>
            <a:endParaRPr lang="en-US"/>
          </a:p>
          <a:p>
            <a:pPr>
              <a:spcBef>
                <a:spcPts val="0"/>
              </a:spcBef>
              <a:spcAft>
                <a:spcPct val="0"/>
              </a:spcAft>
            </a:pPr>
            <a:r>
              <a:rPr lang="en-US"/>
              <a:t>E-sog'liqni saqlashdagi texnologik yutuqlar bilan bir qatorda moslashuvchan tartibga solish yondashuvlari zarur.</a:t>
            </a:r>
          </a:p>
          <a:p>
            <a:pPr>
              <a:spcBef>
                <a:spcPts val="0"/>
              </a:spcBef>
              <a:spcAft>
                <a:spcPct val="0"/>
              </a:spcAft>
            </a:pPr>
            <a:endParaRPr lang="en-US"/>
          </a:p>
          <a:p>
            <a:pPr>
              <a:spcBef>
                <a:spcPts val="0"/>
              </a:spcBef>
              <a:spcAft>
                <a:spcPct val="0"/>
              </a:spcAft>
            </a:pPr>
            <a:r>
              <a:rPr lang="en-US"/>
              <a:t>Global e-sog'liqni saqlash muammolarini hal qilish uchun xalqaro hamkorlik juda muhim.</a:t>
            </a:r>
          </a:p>
          <a:p>
            <a:pPr>
              <a:spcBef>
                <a:spcPts val="0"/>
              </a:spcBef>
              <a:spcAft>
                <a:spcPct val="0"/>
              </a:spcAft>
            </a:pPr>
            <a:endParaRPr lang="en-US"/>
          </a:p>
          <a:p>
            <a:pPr>
              <a:spcBef>
                <a:spcPts val="0"/>
              </a:spcBef>
              <a:spcAft>
                <a:spcPct val="0"/>
              </a:spcAft>
            </a:pPr>
            <a:r>
              <a:rPr lang="en-US"/>
              <a:t>Bemorlarning ishtiroki e-sog'liqni saqlash siyosatini shakllantirishda juda muhim.</a:t>
            </a:r>
          </a:p>
          <a:p>
            <a:pPr>
              <a:spcBef>
                <a:spcPts val="0"/>
              </a:spcBef>
              <a:spcAft>
                <a:spcPct val="0"/>
              </a:spcAft>
            </a:pPr>
            <a:endParaRPr lang="en-US"/>
          </a:p>
          <a:p>
            <a:pPr>
              <a:spcBef>
                <a:spcPts val="0"/>
              </a:spcBef>
              <a:spcAft>
                <a:spcPct val="0"/>
              </a:spcAft>
            </a:pPr>
            <a:r>
              <a:rPr lang="en-US"/>
              <a:t>Raqamli tibbiyot sog'liqni saqlash xizmatini o'zgartirishi bilan, uning potentsialini ro'yobga chiqarish, bemor huquqlarini himoya qilish va yuqori tibbiy standartlarni saqlash uchun o'ylangan tartibga solish juda muhimdir.</a:t>
            </a:r>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en-US"/>
          </a:p>
          <a:p>
            <a:pPr>
              <a:spcBef>
                <a:spcPts val="0"/>
              </a:spcBef>
              <a:spcAft>
                <a:spcPct val="0"/>
              </a:spcAft>
            </a:pPr>
            <a:endParaRPr lang="ru-RU"/>
          </a:p>
        </p:txBody>
      </p:sp>
    </p:spTree>
    <p:extLst>
      <p:ext uri="{BB962C8B-B14F-4D97-AF65-F5344CB8AC3E}">
        <p14:creationId xmlns:p14="http://schemas.microsoft.com/office/powerpoint/2010/main" val="1177224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5666AC-7193-473A-985F-0A4009A27BFE}"/>
              </a:ext>
            </a:extLst>
          </p:cNvPr>
          <p:cNvSpPr>
            <a:spLocks noGrp="1"/>
          </p:cNvSpPr>
          <p:nvPr>
            <p:ph type="title"/>
          </p:nvPr>
        </p:nvSpPr>
        <p:spPr/>
        <p:txBody>
          <a:bodyPr/>
          <a:lstStyle/>
          <a:p>
            <a:endParaRPr lang="ru-RU"/>
          </a:p>
        </p:txBody>
      </p:sp>
      <p:sp>
        <p:nvSpPr>
          <p:cNvPr id="3" name="Текст 2">
            <a:extLst>
              <a:ext uri="{FF2B5EF4-FFF2-40B4-BE49-F238E27FC236}">
                <a16:creationId xmlns:a16="http://schemas.microsoft.com/office/drawing/2014/main" id="{E0C9BF7D-2CC3-4110-A151-D3B75C65F571}"/>
              </a:ext>
            </a:extLst>
          </p:cNvPr>
          <p:cNvSpPr>
            <a:spLocks noGrp="1"/>
          </p:cNvSpPr>
          <p:nvPr>
            <p:ph type="body" idx="1"/>
          </p:nvPr>
        </p:nvSpPr>
        <p:spPr/>
        <p:txBody>
          <a:bodyPr/>
          <a:lstStyle/>
          <a:p>
            <a:endParaRPr lang="ru-RU"/>
          </a:p>
        </p:txBody>
      </p:sp>
      <p:pic>
        <p:nvPicPr>
          <p:cNvPr id="5" name="Рисунок 4">
            <a:extLst>
              <a:ext uri="{FF2B5EF4-FFF2-40B4-BE49-F238E27FC236}">
                <a16:creationId xmlns:a16="http://schemas.microsoft.com/office/drawing/2014/main" id="{3BA884B7-4F2F-48EA-97BC-2F3253AC7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09088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4078</Words>
  <Application>Microsoft Office PowerPoint</Application>
  <PresentationFormat>Широкоэкранный</PresentationFormat>
  <Paragraphs>510</Paragraphs>
  <Slides>52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52</vt:i4>
      </vt:variant>
    </vt:vector>
  </HeadingPairs>
  <TitlesOfParts>
    <vt:vector size="56" baseType="lpstr">
      <vt:lpstr>Arial</vt:lpstr>
      <vt:lpstr>Calibri</vt:lpstr>
      <vt:lpstr>Calibri Light</vt:lpstr>
      <vt:lpstr>Тема Office</vt:lpstr>
      <vt:lpstr>Презентация PowerPoint</vt:lpstr>
      <vt:lpstr>Raqamli asrda inson huquqlari - Umumiy ko'rinish </vt:lpstr>
      <vt:lpstr>Raqamli asrda maxfiylik muammolari </vt:lpstr>
      <vt:lpstr>Onlayn ifoda erkinligi </vt:lpstr>
      <vt:lpstr>Axborot olish huquqi </vt:lpstr>
      <vt:lpstr>Unutilish huquqi va raqamli shaxsiyat </vt:lpstr>
      <vt:lpstr>Raqamli kuzatuv va inson huquqlari </vt:lpstr>
      <vt:lpstr>Sun'iy intellekt va inson huquqlari </vt:lpstr>
      <vt:lpstr>Raqamli muhitda bolalar huquqlari </vt:lpstr>
      <vt:lpstr>Raqamli texnologiyalar va demokratik jarayonlar </vt:lpstr>
      <vt:lpstr>Raqamli asrda inson huquqlarini himoya qilish kelajagi </vt:lpstr>
      <vt:lpstr>Ijtimoiy tarmoqlarni tartibga solishga kirish </vt:lpstr>
      <vt:lpstr>Ijtimoiy media platformalarining huquqiy tasnifi </vt:lpstr>
      <vt:lpstr>Ijtimoiy media platformalarida kontent moderatsiyasi </vt:lpstr>
      <vt:lpstr>Ijtimoiy tarmoqlarda ma'lumotlarni himoya qilish va maxfiylik </vt:lpstr>
      <vt:lpstr>Ijtimoiy tarmoqlarda intellektual mulk huquqlari </vt:lpstr>
      <vt:lpstr>Ijtimoiy tarmoqlarda raqobat qonuni masalalari </vt:lpstr>
      <vt:lpstr>Ijtimoiy tarmoqlarda sun'iy intellektdan foydalanish </vt:lpstr>
      <vt:lpstr>Ijtimoiy tarmoqlarda yosh cheklovlari va voyaga yetmaganlarni himoya qilish </vt:lpstr>
      <vt:lpstr>Ijtimoiy tarmoqlarda soxta yangiliklar va dezinformatsiya </vt:lpstr>
      <vt:lpstr>Ijtimoiy tarmoqlarni tartibga solish kelajagi </vt:lpstr>
      <vt:lpstr>Kibermakonda ifoda erkinligi - Umumiy ko'rinish </vt:lpstr>
      <vt:lpstr>Onlayn so'z erkinligi uchun xalqaro huquqiy doira </vt:lpstr>
      <vt:lpstr>Onlayn ifodani tartibga solishga milliy yondashuvlar </vt:lpstr>
      <vt:lpstr>Kontent moderatsiyasi va platforma boshqaruvi </vt:lpstr>
      <vt:lpstr>Davlat tomonidan o'rnatilgan tsenzura va internet uzilishlari </vt:lpstr>
      <vt:lpstr>Onlayn nafrat nutqi va ekstremistik kontentni tartibga solish </vt:lpstr>
      <vt:lpstr>Onlayn dezinformatsiya va "soxta yangiliklar" </vt:lpstr>
      <vt:lpstr>Vositachilar javobgarligi to'g'risidagi qonunlar </vt:lpstr>
      <vt:lpstr>Onlayn so'z erkinligida shifrlash va anonimlik </vt:lpstr>
      <vt:lpstr>Onlayn so'z erkinligini himoya qilish kelajagi </vt:lpstr>
      <vt:lpstr>E-ta'limga kirish </vt:lpstr>
      <vt:lpstr>E-ta'lim modellari </vt:lpstr>
      <vt:lpstr>E-ta'lim texnologiyalari </vt:lpstr>
      <vt:lpstr>E-ta'limda ma'lumotlarni himoya qilish </vt:lpstr>
      <vt:lpstr>E-ta'limda intellektual mulk </vt:lpstr>
      <vt:lpstr>E-ta'limda foydalanish imkoniyati va kamsitmaslik </vt:lpstr>
      <vt:lpstr>E-ta'limda akkreditatsiya va sifatni ta'minlash </vt:lpstr>
      <vt:lpstr>E-ta'limda iste'molchilarni himoya qilish </vt:lpstr>
      <vt:lpstr>E-ta'limda sun'iy intellektni integratsiyalash </vt:lpstr>
      <vt:lpstr>E-ta'limni tartibga solish kelajagi </vt:lpstr>
      <vt:lpstr>E-sog'liqni saqlash va teletibbiyotga kirish </vt:lpstr>
      <vt:lpstr>E-sog'liqni saqlash va teletibbiyot modellari </vt:lpstr>
      <vt:lpstr>E-sog'liqni saqlash texnologiyalari </vt:lpstr>
      <vt:lpstr>E-sog'liqni saqlashda ma'lumotlarni himoya qilish </vt:lpstr>
      <vt:lpstr>Teletibbiyotda tibbiy javobgarlik </vt:lpstr>
      <vt:lpstr>Teletibbiyotda litsenziyalash va hujjatlashtirish </vt:lpstr>
      <vt:lpstr>E-sog'liqni saqlashda qoplash </vt:lpstr>
      <vt:lpstr>E-sog'liqni saqlashda intellektual mulk </vt:lpstr>
      <vt:lpstr>E-sog'liqni saqlashda kiberhimoya </vt:lpstr>
      <vt:lpstr>E-sog'liqni saqlashni tartibga solish kelajagi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Raqamli asrda inson huquqlari - Umumiy ko'rinish </dc:title>
  <dc:creator>User</dc:creator>
  <cp:lastModifiedBy>User</cp:lastModifiedBy>
  <cp:revision>4</cp:revision>
  <dcterms:created xsi:type="dcterms:W3CDTF">2024-09-11T19:31:16Z</dcterms:created>
  <dcterms:modified xsi:type="dcterms:W3CDTF">2024-09-14T07:39:38Z</dcterms:modified>
</cp:coreProperties>
</file>